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20104100" cy="15081250"/>
  <p:notesSz cx="20104100" cy="150812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099" cy="150780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97893" y="5996327"/>
            <a:ext cx="8079335" cy="6519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18835" y="6006449"/>
            <a:ext cx="8037830" cy="610235"/>
          </a:xfrm>
          <a:custGeom>
            <a:avLst/>
            <a:gdLst/>
            <a:ahLst/>
            <a:cxnLst/>
            <a:rect l="l" t="t" r="r" b="b"/>
            <a:pathLst>
              <a:path w="8037830" h="610234">
                <a:moveTo>
                  <a:pt x="7936028" y="0"/>
                </a:moveTo>
                <a:lnTo>
                  <a:pt x="0" y="0"/>
                </a:lnTo>
                <a:lnTo>
                  <a:pt x="0" y="508111"/>
                </a:lnTo>
                <a:lnTo>
                  <a:pt x="101622" y="609737"/>
                </a:lnTo>
                <a:lnTo>
                  <a:pt x="8037648" y="609737"/>
                </a:lnTo>
                <a:lnTo>
                  <a:pt x="8037648" y="101619"/>
                </a:lnTo>
                <a:lnTo>
                  <a:pt x="7936028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97893" y="2279860"/>
            <a:ext cx="9355387" cy="6519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418835" y="2290657"/>
            <a:ext cx="9314180" cy="610235"/>
          </a:xfrm>
          <a:custGeom>
            <a:avLst/>
            <a:gdLst/>
            <a:ahLst/>
            <a:cxnLst/>
            <a:rect l="l" t="t" r="r" b="b"/>
            <a:pathLst>
              <a:path w="9314180" h="610235">
                <a:moveTo>
                  <a:pt x="9212476" y="0"/>
                </a:moveTo>
                <a:lnTo>
                  <a:pt x="0" y="0"/>
                </a:lnTo>
                <a:lnTo>
                  <a:pt x="0" y="508111"/>
                </a:lnTo>
                <a:lnTo>
                  <a:pt x="101625" y="609737"/>
                </a:lnTo>
                <a:lnTo>
                  <a:pt x="9314102" y="609737"/>
                </a:lnTo>
                <a:lnTo>
                  <a:pt x="9314102" y="101625"/>
                </a:lnTo>
                <a:lnTo>
                  <a:pt x="9212476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97893" y="9201814"/>
            <a:ext cx="7561375" cy="6519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418835" y="9212122"/>
            <a:ext cx="7519670" cy="610235"/>
          </a:xfrm>
          <a:custGeom>
            <a:avLst/>
            <a:gdLst/>
            <a:ahLst/>
            <a:cxnLst/>
            <a:rect l="l" t="t" r="r" b="b"/>
            <a:pathLst>
              <a:path w="7519670" h="610234">
                <a:moveTo>
                  <a:pt x="7417464" y="0"/>
                </a:moveTo>
                <a:lnTo>
                  <a:pt x="0" y="0"/>
                </a:lnTo>
                <a:lnTo>
                  <a:pt x="0" y="508111"/>
                </a:lnTo>
                <a:lnTo>
                  <a:pt x="101627" y="609740"/>
                </a:lnTo>
                <a:lnTo>
                  <a:pt x="7519089" y="609740"/>
                </a:lnTo>
                <a:lnTo>
                  <a:pt x="7519089" y="101629"/>
                </a:lnTo>
                <a:lnTo>
                  <a:pt x="7417464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5872072" y="2279860"/>
            <a:ext cx="14232027" cy="1279821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5909591" y="2290657"/>
            <a:ext cx="14194790" cy="12787630"/>
          </a:xfrm>
          <a:custGeom>
            <a:avLst/>
            <a:gdLst/>
            <a:ahLst/>
            <a:cxnLst/>
            <a:rect l="l" t="t" r="r" b="b"/>
            <a:pathLst>
              <a:path w="14194790" h="12787630">
                <a:moveTo>
                  <a:pt x="14194508" y="0"/>
                </a:moveTo>
                <a:lnTo>
                  <a:pt x="1782046" y="0"/>
                </a:lnTo>
                <a:lnTo>
                  <a:pt x="0" y="12787417"/>
                </a:lnTo>
                <a:lnTo>
                  <a:pt x="14194508" y="12787417"/>
                </a:lnTo>
                <a:lnTo>
                  <a:pt x="141945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0" y="0"/>
            <a:ext cx="19787181" cy="200761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13341303" y="11684111"/>
            <a:ext cx="6761400" cy="6561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3363903" y="11697163"/>
            <a:ext cx="6740525" cy="610235"/>
          </a:xfrm>
          <a:custGeom>
            <a:avLst/>
            <a:gdLst/>
            <a:ahLst/>
            <a:cxnLst/>
            <a:rect l="l" t="t" r="r" b="b"/>
            <a:pathLst>
              <a:path w="6740525" h="610234">
                <a:moveTo>
                  <a:pt x="6740196" y="0"/>
                </a:moveTo>
                <a:lnTo>
                  <a:pt x="0" y="0"/>
                </a:lnTo>
                <a:lnTo>
                  <a:pt x="0" y="508109"/>
                </a:lnTo>
                <a:lnTo>
                  <a:pt x="101631" y="609738"/>
                </a:lnTo>
                <a:lnTo>
                  <a:pt x="6740196" y="609738"/>
                </a:lnTo>
                <a:lnTo>
                  <a:pt x="6740196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13363903" y="11697163"/>
            <a:ext cx="6740525" cy="0"/>
          </a:xfrm>
          <a:custGeom>
            <a:avLst/>
            <a:gdLst/>
            <a:ahLst/>
            <a:cxnLst/>
            <a:rect l="l" t="t" r="r" b="b"/>
            <a:pathLst>
              <a:path w="6740525" h="0">
                <a:moveTo>
                  <a:pt x="0" y="0"/>
                </a:moveTo>
                <a:lnTo>
                  <a:pt x="6740196" y="0"/>
                </a:lnTo>
              </a:path>
            </a:pathLst>
          </a:custGeom>
          <a:ln w="4362">
            <a:solidFill>
              <a:srgbClr val="1025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13363903" y="11697163"/>
            <a:ext cx="6740525" cy="610235"/>
          </a:xfrm>
          <a:custGeom>
            <a:avLst/>
            <a:gdLst/>
            <a:ahLst/>
            <a:cxnLst/>
            <a:rect l="l" t="t" r="r" b="b"/>
            <a:pathLst>
              <a:path w="6740525" h="610234">
                <a:moveTo>
                  <a:pt x="6740196" y="609739"/>
                </a:moveTo>
                <a:lnTo>
                  <a:pt x="101628" y="609739"/>
                </a:lnTo>
                <a:lnTo>
                  <a:pt x="0" y="508109"/>
                </a:lnTo>
                <a:lnTo>
                  <a:pt x="0" y="0"/>
                </a:lnTo>
              </a:path>
            </a:pathLst>
          </a:custGeom>
          <a:ln w="4362">
            <a:solidFill>
              <a:srgbClr val="1025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1558" y="306080"/>
            <a:ext cx="12178030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165"/>
              <a:t>Building</a:t>
            </a:r>
            <a:r>
              <a:rPr dirty="0" spc="-5"/>
              <a:t> </a:t>
            </a:r>
            <a:r>
              <a:rPr dirty="0" spc="285"/>
              <a:t>a</a:t>
            </a:r>
            <a:r>
              <a:rPr dirty="0"/>
              <a:t> </a:t>
            </a:r>
            <a:r>
              <a:rPr dirty="0" spc="280"/>
              <a:t>Doorway</a:t>
            </a:r>
            <a:r>
              <a:rPr dirty="0"/>
              <a:t> </a:t>
            </a:r>
            <a:r>
              <a:rPr dirty="0" spc="325"/>
              <a:t>to</a:t>
            </a:r>
            <a:r>
              <a:rPr dirty="0"/>
              <a:t> </a:t>
            </a:r>
            <a:r>
              <a:rPr dirty="0" spc="335"/>
              <a:t>the</a:t>
            </a:r>
            <a:r>
              <a:rPr dirty="0"/>
              <a:t> </a:t>
            </a:r>
            <a:r>
              <a:rPr dirty="0" spc="190"/>
              <a:t>French-speaking</a:t>
            </a:r>
            <a:r>
              <a:rPr dirty="0" spc="-5"/>
              <a:t> </a:t>
            </a:r>
            <a:r>
              <a:rPr dirty="0" spc="150"/>
              <a:t>World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36356" y="723437"/>
            <a:ext cx="523684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285" b="1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dirty="0" sz="4000" spc="-3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6200" spc="-300" i="1">
                <a:solidFill>
                  <a:srgbClr val="FFFFFF"/>
                </a:solidFill>
                <a:latin typeface="Times New Roman"/>
                <a:cs typeface="Times New Roman"/>
              </a:rPr>
              <a:t>StoryMaps</a:t>
            </a:r>
            <a:endParaRPr sz="6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7327" y="1475561"/>
            <a:ext cx="4493260" cy="276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50" spc="-10">
                <a:solidFill>
                  <a:srgbClr val="FFFFFF"/>
                </a:solidFill>
                <a:latin typeface="Calibri"/>
                <a:cs typeface="Calibri"/>
              </a:rPr>
              <a:t>Antje </a:t>
            </a:r>
            <a:r>
              <a:rPr dirty="0" sz="1650" spc="-5">
                <a:solidFill>
                  <a:srgbClr val="FFFFFF"/>
                </a:solidFill>
                <a:latin typeface="Calibri"/>
                <a:cs typeface="Calibri"/>
              </a:rPr>
              <a:t>Ziethen, </a:t>
            </a:r>
            <a:r>
              <a:rPr dirty="0" sz="1650" spc="-10">
                <a:solidFill>
                  <a:srgbClr val="FFFFFF"/>
                </a:solidFill>
                <a:latin typeface="Calibri"/>
                <a:cs typeface="Calibri"/>
              </a:rPr>
              <a:t>French, Francophone </a:t>
            </a:r>
            <a:r>
              <a:rPr dirty="0" sz="1650" spc="-5">
                <a:solidFill>
                  <a:srgbClr val="FFFFFF"/>
                </a:solidFill>
                <a:latin typeface="Calibri"/>
                <a:cs typeface="Calibri"/>
              </a:rPr>
              <a:t>&amp; Italian</a:t>
            </a:r>
            <a:r>
              <a:rPr dirty="0" sz="165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50" spc="-5">
                <a:solidFill>
                  <a:srgbClr val="FFFFFF"/>
                </a:solidFill>
                <a:latin typeface="Calibri"/>
                <a:cs typeface="Calibri"/>
              </a:rPr>
              <a:t>Studies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1502" y="2459079"/>
            <a:ext cx="4648200" cy="4419600"/>
          </a:xfrm>
          <a:custGeom>
            <a:avLst/>
            <a:gdLst/>
            <a:ahLst/>
            <a:cxnLst/>
            <a:rect l="l" t="t" r="r" b="b"/>
            <a:pathLst>
              <a:path w="4648200" h="4419600">
                <a:moveTo>
                  <a:pt x="2615491" y="4406899"/>
                </a:moveTo>
                <a:lnTo>
                  <a:pt x="2032463" y="4406899"/>
                </a:lnTo>
                <a:lnTo>
                  <a:pt x="2080357" y="4419599"/>
                </a:lnTo>
                <a:lnTo>
                  <a:pt x="2567597" y="4419599"/>
                </a:lnTo>
                <a:lnTo>
                  <a:pt x="2615491" y="4406899"/>
                </a:lnTo>
                <a:close/>
              </a:path>
              <a:path w="4648200" h="4419600">
                <a:moveTo>
                  <a:pt x="2757332" y="4381499"/>
                </a:moveTo>
                <a:lnTo>
                  <a:pt x="1890621" y="4381499"/>
                </a:lnTo>
                <a:lnTo>
                  <a:pt x="1984869" y="4406899"/>
                </a:lnTo>
                <a:lnTo>
                  <a:pt x="2663085" y="4406899"/>
                </a:lnTo>
                <a:lnTo>
                  <a:pt x="2757332" y="4381499"/>
                </a:lnTo>
                <a:close/>
              </a:path>
              <a:path w="4648200" h="4419600">
                <a:moveTo>
                  <a:pt x="2803965" y="38099"/>
                </a:moveTo>
                <a:lnTo>
                  <a:pt x="1843988" y="38099"/>
                </a:lnTo>
                <a:lnTo>
                  <a:pt x="1484028" y="139699"/>
                </a:lnTo>
                <a:lnTo>
                  <a:pt x="1440822" y="165099"/>
                </a:lnTo>
                <a:lnTo>
                  <a:pt x="1355714" y="190499"/>
                </a:lnTo>
                <a:lnTo>
                  <a:pt x="1313833" y="215899"/>
                </a:lnTo>
                <a:lnTo>
                  <a:pt x="1272412" y="228599"/>
                </a:lnTo>
                <a:lnTo>
                  <a:pt x="1190997" y="279399"/>
                </a:lnTo>
                <a:lnTo>
                  <a:pt x="1151021" y="292099"/>
                </a:lnTo>
                <a:lnTo>
                  <a:pt x="1111548" y="317499"/>
                </a:lnTo>
                <a:lnTo>
                  <a:pt x="1034146" y="368299"/>
                </a:lnTo>
                <a:lnTo>
                  <a:pt x="958873" y="419099"/>
                </a:lnTo>
                <a:lnTo>
                  <a:pt x="922060" y="444499"/>
                </a:lnTo>
                <a:lnTo>
                  <a:pt x="885809" y="469899"/>
                </a:lnTo>
                <a:lnTo>
                  <a:pt x="850131" y="495299"/>
                </a:lnTo>
                <a:lnTo>
                  <a:pt x="815035" y="520699"/>
                </a:lnTo>
                <a:lnTo>
                  <a:pt x="780531" y="558799"/>
                </a:lnTo>
                <a:lnTo>
                  <a:pt x="746630" y="584199"/>
                </a:lnTo>
                <a:lnTo>
                  <a:pt x="713342" y="609599"/>
                </a:lnTo>
                <a:lnTo>
                  <a:pt x="680677" y="647699"/>
                </a:lnTo>
                <a:lnTo>
                  <a:pt x="648644" y="673099"/>
                </a:lnTo>
                <a:lnTo>
                  <a:pt x="617255" y="711199"/>
                </a:lnTo>
                <a:lnTo>
                  <a:pt x="586519" y="736599"/>
                </a:lnTo>
                <a:lnTo>
                  <a:pt x="556445" y="774699"/>
                </a:lnTo>
                <a:lnTo>
                  <a:pt x="527045" y="800099"/>
                </a:lnTo>
                <a:lnTo>
                  <a:pt x="498328" y="838199"/>
                </a:lnTo>
                <a:lnTo>
                  <a:pt x="470305" y="876299"/>
                </a:lnTo>
                <a:lnTo>
                  <a:pt x="442985" y="914399"/>
                </a:lnTo>
                <a:lnTo>
                  <a:pt x="416379" y="939799"/>
                </a:lnTo>
                <a:lnTo>
                  <a:pt x="390496" y="977899"/>
                </a:lnTo>
                <a:lnTo>
                  <a:pt x="365347" y="1015999"/>
                </a:lnTo>
                <a:lnTo>
                  <a:pt x="340942" y="1054099"/>
                </a:lnTo>
                <a:lnTo>
                  <a:pt x="317291" y="1092199"/>
                </a:lnTo>
                <a:lnTo>
                  <a:pt x="294403" y="1130299"/>
                </a:lnTo>
                <a:lnTo>
                  <a:pt x="272290" y="1168399"/>
                </a:lnTo>
                <a:lnTo>
                  <a:pt x="250961" y="1206499"/>
                </a:lnTo>
                <a:lnTo>
                  <a:pt x="230426" y="1244599"/>
                </a:lnTo>
                <a:lnTo>
                  <a:pt x="210695" y="1282699"/>
                </a:lnTo>
                <a:lnTo>
                  <a:pt x="191779" y="1333499"/>
                </a:lnTo>
                <a:lnTo>
                  <a:pt x="173687" y="1371599"/>
                </a:lnTo>
                <a:lnTo>
                  <a:pt x="156430" y="1409699"/>
                </a:lnTo>
                <a:lnTo>
                  <a:pt x="140017" y="1447799"/>
                </a:lnTo>
                <a:lnTo>
                  <a:pt x="124459" y="1498599"/>
                </a:lnTo>
                <a:lnTo>
                  <a:pt x="109766" y="1536699"/>
                </a:lnTo>
                <a:lnTo>
                  <a:pt x="95948" y="1574799"/>
                </a:lnTo>
                <a:lnTo>
                  <a:pt x="83014" y="1625599"/>
                </a:lnTo>
                <a:lnTo>
                  <a:pt x="70976" y="1663699"/>
                </a:lnTo>
                <a:lnTo>
                  <a:pt x="59843" y="1714499"/>
                </a:lnTo>
                <a:lnTo>
                  <a:pt x="49625" y="1752599"/>
                </a:lnTo>
                <a:lnTo>
                  <a:pt x="40332" y="1803399"/>
                </a:lnTo>
                <a:lnTo>
                  <a:pt x="31975" y="1841499"/>
                </a:lnTo>
                <a:lnTo>
                  <a:pt x="24563" y="1892299"/>
                </a:lnTo>
                <a:lnTo>
                  <a:pt x="18107" y="1930399"/>
                </a:lnTo>
                <a:lnTo>
                  <a:pt x="12616" y="1981199"/>
                </a:lnTo>
                <a:lnTo>
                  <a:pt x="8101" y="2019299"/>
                </a:lnTo>
                <a:lnTo>
                  <a:pt x="4572" y="2070099"/>
                </a:lnTo>
                <a:lnTo>
                  <a:pt x="2038" y="2120899"/>
                </a:lnTo>
                <a:lnTo>
                  <a:pt x="511" y="2158999"/>
                </a:lnTo>
                <a:lnTo>
                  <a:pt x="0" y="2209799"/>
                </a:lnTo>
                <a:lnTo>
                  <a:pt x="511" y="2260599"/>
                </a:lnTo>
                <a:lnTo>
                  <a:pt x="2038" y="2298699"/>
                </a:lnTo>
                <a:lnTo>
                  <a:pt x="4572" y="2349499"/>
                </a:lnTo>
                <a:lnTo>
                  <a:pt x="8101" y="2400299"/>
                </a:lnTo>
                <a:lnTo>
                  <a:pt x="12616" y="2438399"/>
                </a:lnTo>
                <a:lnTo>
                  <a:pt x="18107" y="2489199"/>
                </a:lnTo>
                <a:lnTo>
                  <a:pt x="24563" y="2539999"/>
                </a:lnTo>
                <a:lnTo>
                  <a:pt x="31975" y="2578099"/>
                </a:lnTo>
                <a:lnTo>
                  <a:pt x="40332" y="2628899"/>
                </a:lnTo>
                <a:lnTo>
                  <a:pt x="49625" y="2666999"/>
                </a:lnTo>
                <a:lnTo>
                  <a:pt x="59843" y="2717799"/>
                </a:lnTo>
                <a:lnTo>
                  <a:pt x="70976" y="2755899"/>
                </a:lnTo>
                <a:lnTo>
                  <a:pt x="83014" y="2793999"/>
                </a:lnTo>
                <a:lnTo>
                  <a:pt x="95948" y="2844799"/>
                </a:lnTo>
                <a:lnTo>
                  <a:pt x="109766" y="2882899"/>
                </a:lnTo>
                <a:lnTo>
                  <a:pt x="124459" y="2933699"/>
                </a:lnTo>
                <a:lnTo>
                  <a:pt x="140017" y="2971799"/>
                </a:lnTo>
                <a:lnTo>
                  <a:pt x="156430" y="3009899"/>
                </a:lnTo>
                <a:lnTo>
                  <a:pt x="173687" y="3047999"/>
                </a:lnTo>
                <a:lnTo>
                  <a:pt x="191779" y="3098799"/>
                </a:lnTo>
                <a:lnTo>
                  <a:pt x="210695" y="3136899"/>
                </a:lnTo>
                <a:lnTo>
                  <a:pt x="230426" y="3174999"/>
                </a:lnTo>
                <a:lnTo>
                  <a:pt x="250961" y="3213099"/>
                </a:lnTo>
                <a:lnTo>
                  <a:pt x="272290" y="3251199"/>
                </a:lnTo>
                <a:lnTo>
                  <a:pt x="294403" y="3289299"/>
                </a:lnTo>
                <a:lnTo>
                  <a:pt x="317291" y="3327399"/>
                </a:lnTo>
                <a:lnTo>
                  <a:pt x="340942" y="3365499"/>
                </a:lnTo>
                <a:lnTo>
                  <a:pt x="365347" y="3403599"/>
                </a:lnTo>
                <a:lnTo>
                  <a:pt x="390496" y="3441699"/>
                </a:lnTo>
                <a:lnTo>
                  <a:pt x="416379" y="3479799"/>
                </a:lnTo>
                <a:lnTo>
                  <a:pt x="442985" y="3517899"/>
                </a:lnTo>
                <a:lnTo>
                  <a:pt x="470305" y="3543299"/>
                </a:lnTo>
                <a:lnTo>
                  <a:pt x="498328" y="3581399"/>
                </a:lnTo>
                <a:lnTo>
                  <a:pt x="527045" y="3619499"/>
                </a:lnTo>
                <a:lnTo>
                  <a:pt x="556445" y="3644899"/>
                </a:lnTo>
                <a:lnTo>
                  <a:pt x="586519" y="3682999"/>
                </a:lnTo>
                <a:lnTo>
                  <a:pt x="617255" y="3708399"/>
                </a:lnTo>
                <a:lnTo>
                  <a:pt x="648644" y="3746499"/>
                </a:lnTo>
                <a:lnTo>
                  <a:pt x="680677" y="3771899"/>
                </a:lnTo>
                <a:lnTo>
                  <a:pt x="713342" y="3809999"/>
                </a:lnTo>
                <a:lnTo>
                  <a:pt x="746630" y="3835399"/>
                </a:lnTo>
                <a:lnTo>
                  <a:pt x="780531" y="3860799"/>
                </a:lnTo>
                <a:lnTo>
                  <a:pt x="815035" y="3898899"/>
                </a:lnTo>
                <a:lnTo>
                  <a:pt x="850131" y="3924299"/>
                </a:lnTo>
                <a:lnTo>
                  <a:pt x="885809" y="3949699"/>
                </a:lnTo>
                <a:lnTo>
                  <a:pt x="922060" y="3975099"/>
                </a:lnTo>
                <a:lnTo>
                  <a:pt x="958873" y="4000499"/>
                </a:lnTo>
                <a:lnTo>
                  <a:pt x="996239" y="4025899"/>
                </a:lnTo>
                <a:lnTo>
                  <a:pt x="1072586" y="4076699"/>
                </a:lnTo>
                <a:lnTo>
                  <a:pt x="1151021" y="4127499"/>
                </a:lnTo>
                <a:lnTo>
                  <a:pt x="1190997" y="4140199"/>
                </a:lnTo>
                <a:lnTo>
                  <a:pt x="1272412" y="4190999"/>
                </a:lnTo>
                <a:lnTo>
                  <a:pt x="1313833" y="4203699"/>
                </a:lnTo>
                <a:lnTo>
                  <a:pt x="1355714" y="4229099"/>
                </a:lnTo>
                <a:lnTo>
                  <a:pt x="1440822" y="4254499"/>
                </a:lnTo>
                <a:lnTo>
                  <a:pt x="1484028" y="4279899"/>
                </a:lnTo>
                <a:lnTo>
                  <a:pt x="1527655" y="4292599"/>
                </a:lnTo>
                <a:lnTo>
                  <a:pt x="1843988" y="4381499"/>
                </a:lnTo>
                <a:lnTo>
                  <a:pt x="2803965" y="4381499"/>
                </a:lnTo>
                <a:lnTo>
                  <a:pt x="3120297" y="4292599"/>
                </a:lnTo>
                <a:lnTo>
                  <a:pt x="3163924" y="4279899"/>
                </a:lnTo>
                <a:lnTo>
                  <a:pt x="3207130" y="4254499"/>
                </a:lnTo>
                <a:lnTo>
                  <a:pt x="3292237" y="4229099"/>
                </a:lnTo>
                <a:lnTo>
                  <a:pt x="3334119" y="4203699"/>
                </a:lnTo>
                <a:lnTo>
                  <a:pt x="3375539" y="4190999"/>
                </a:lnTo>
                <a:lnTo>
                  <a:pt x="3456955" y="4140199"/>
                </a:lnTo>
                <a:lnTo>
                  <a:pt x="3496930" y="4127499"/>
                </a:lnTo>
                <a:lnTo>
                  <a:pt x="3575365" y="4076699"/>
                </a:lnTo>
                <a:lnTo>
                  <a:pt x="3651712" y="4025899"/>
                </a:lnTo>
                <a:lnTo>
                  <a:pt x="3689077" y="4000499"/>
                </a:lnTo>
                <a:lnTo>
                  <a:pt x="3725890" y="3975099"/>
                </a:lnTo>
                <a:lnTo>
                  <a:pt x="3762141" y="3949699"/>
                </a:lnTo>
                <a:lnTo>
                  <a:pt x="3797820" y="3924299"/>
                </a:lnTo>
                <a:lnTo>
                  <a:pt x="3832916" y="3898899"/>
                </a:lnTo>
                <a:lnTo>
                  <a:pt x="3867419" y="3860799"/>
                </a:lnTo>
                <a:lnTo>
                  <a:pt x="3901320" y="3835399"/>
                </a:lnTo>
                <a:lnTo>
                  <a:pt x="3934608" y="3809999"/>
                </a:lnTo>
                <a:lnTo>
                  <a:pt x="3967273" y="3771899"/>
                </a:lnTo>
                <a:lnTo>
                  <a:pt x="3999306" y="3746499"/>
                </a:lnTo>
                <a:lnTo>
                  <a:pt x="4030695" y="3708399"/>
                </a:lnTo>
                <a:lnTo>
                  <a:pt x="4061431" y="3682999"/>
                </a:lnTo>
                <a:lnTo>
                  <a:pt x="4091505" y="3644899"/>
                </a:lnTo>
                <a:lnTo>
                  <a:pt x="4120905" y="3619499"/>
                </a:lnTo>
                <a:lnTo>
                  <a:pt x="4149621" y="3581399"/>
                </a:lnTo>
                <a:lnTo>
                  <a:pt x="4177645" y="3543299"/>
                </a:lnTo>
                <a:lnTo>
                  <a:pt x="4204964" y="3517899"/>
                </a:lnTo>
                <a:lnTo>
                  <a:pt x="4231571" y="3479799"/>
                </a:lnTo>
                <a:lnTo>
                  <a:pt x="4257453" y="3441699"/>
                </a:lnTo>
                <a:lnTo>
                  <a:pt x="4282602" y="3403599"/>
                </a:lnTo>
                <a:lnTo>
                  <a:pt x="4307008" y="3365499"/>
                </a:lnTo>
                <a:lnTo>
                  <a:pt x="4330659" y="3327399"/>
                </a:lnTo>
                <a:lnTo>
                  <a:pt x="4353546" y="3289299"/>
                </a:lnTo>
                <a:lnTo>
                  <a:pt x="4375660" y="3251199"/>
                </a:lnTo>
                <a:lnTo>
                  <a:pt x="4396989" y="3213099"/>
                </a:lnTo>
                <a:lnTo>
                  <a:pt x="4417524" y="3174999"/>
                </a:lnTo>
                <a:lnTo>
                  <a:pt x="4437254" y="3136899"/>
                </a:lnTo>
                <a:lnTo>
                  <a:pt x="4456171" y="3098799"/>
                </a:lnTo>
                <a:lnTo>
                  <a:pt x="4474262" y="3047999"/>
                </a:lnTo>
                <a:lnTo>
                  <a:pt x="4491520" y="3009899"/>
                </a:lnTo>
                <a:lnTo>
                  <a:pt x="4507932" y="2971799"/>
                </a:lnTo>
                <a:lnTo>
                  <a:pt x="4523490" y="2933699"/>
                </a:lnTo>
                <a:lnTo>
                  <a:pt x="4538183" y="2882899"/>
                </a:lnTo>
                <a:lnTo>
                  <a:pt x="4552002" y="2844799"/>
                </a:lnTo>
                <a:lnTo>
                  <a:pt x="4564935" y="2793999"/>
                </a:lnTo>
                <a:lnTo>
                  <a:pt x="4576973" y="2755899"/>
                </a:lnTo>
                <a:lnTo>
                  <a:pt x="4588107" y="2717799"/>
                </a:lnTo>
                <a:lnTo>
                  <a:pt x="4598325" y="2666999"/>
                </a:lnTo>
                <a:lnTo>
                  <a:pt x="4607617" y="2628899"/>
                </a:lnTo>
                <a:lnTo>
                  <a:pt x="4615975" y="2578099"/>
                </a:lnTo>
                <a:lnTo>
                  <a:pt x="4623386" y="2539999"/>
                </a:lnTo>
                <a:lnTo>
                  <a:pt x="4629843" y="2489199"/>
                </a:lnTo>
                <a:lnTo>
                  <a:pt x="4635333" y="2438399"/>
                </a:lnTo>
                <a:lnTo>
                  <a:pt x="4639848" y="2400299"/>
                </a:lnTo>
                <a:lnTo>
                  <a:pt x="4643378" y="2349499"/>
                </a:lnTo>
                <a:lnTo>
                  <a:pt x="4645911" y="2298699"/>
                </a:lnTo>
                <a:lnTo>
                  <a:pt x="4647438" y="2260599"/>
                </a:lnTo>
                <a:lnTo>
                  <a:pt x="4647950" y="2209799"/>
                </a:lnTo>
                <a:lnTo>
                  <a:pt x="4647438" y="2158999"/>
                </a:lnTo>
                <a:lnTo>
                  <a:pt x="4645911" y="2120899"/>
                </a:lnTo>
                <a:lnTo>
                  <a:pt x="4643378" y="2070099"/>
                </a:lnTo>
                <a:lnTo>
                  <a:pt x="4639848" y="2019299"/>
                </a:lnTo>
                <a:lnTo>
                  <a:pt x="4635333" y="1981199"/>
                </a:lnTo>
                <a:lnTo>
                  <a:pt x="4629843" y="1930399"/>
                </a:lnTo>
                <a:lnTo>
                  <a:pt x="4623386" y="1892299"/>
                </a:lnTo>
                <a:lnTo>
                  <a:pt x="4615975" y="1841499"/>
                </a:lnTo>
                <a:lnTo>
                  <a:pt x="4607617" y="1803399"/>
                </a:lnTo>
                <a:lnTo>
                  <a:pt x="4598325" y="1752599"/>
                </a:lnTo>
                <a:lnTo>
                  <a:pt x="4588107" y="1714499"/>
                </a:lnTo>
                <a:lnTo>
                  <a:pt x="4576973" y="1663699"/>
                </a:lnTo>
                <a:lnTo>
                  <a:pt x="4564935" y="1625599"/>
                </a:lnTo>
                <a:lnTo>
                  <a:pt x="4552002" y="1574799"/>
                </a:lnTo>
                <a:lnTo>
                  <a:pt x="4538183" y="1536699"/>
                </a:lnTo>
                <a:lnTo>
                  <a:pt x="4523490" y="1498599"/>
                </a:lnTo>
                <a:lnTo>
                  <a:pt x="4507932" y="1447799"/>
                </a:lnTo>
                <a:lnTo>
                  <a:pt x="4491520" y="1409699"/>
                </a:lnTo>
                <a:lnTo>
                  <a:pt x="4474262" y="1371599"/>
                </a:lnTo>
                <a:lnTo>
                  <a:pt x="4456171" y="1333499"/>
                </a:lnTo>
                <a:lnTo>
                  <a:pt x="4437254" y="1282699"/>
                </a:lnTo>
                <a:lnTo>
                  <a:pt x="4417524" y="1244599"/>
                </a:lnTo>
                <a:lnTo>
                  <a:pt x="4396989" y="1206499"/>
                </a:lnTo>
                <a:lnTo>
                  <a:pt x="4375660" y="1168399"/>
                </a:lnTo>
                <a:lnTo>
                  <a:pt x="4353546" y="1130299"/>
                </a:lnTo>
                <a:lnTo>
                  <a:pt x="4330659" y="1092199"/>
                </a:lnTo>
                <a:lnTo>
                  <a:pt x="4307008" y="1054099"/>
                </a:lnTo>
                <a:lnTo>
                  <a:pt x="4282602" y="1015999"/>
                </a:lnTo>
                <a:lnTo>
                  <a:pt x="4257453" y="977899"/>
                </a:lnTo>
                <a:lnTo>
                  <a:pt x="4231571" y="939799"/>
                </a:lnTo>
                <a:lnTo>
                  <a:pt x="4204964" y="914399"/>
                </a:lnTo>
                <a:lnTo>
                  <a:pt x="4177645" y="876299"/>
                </a:lnTo>
                <a:lnTo>
                  <a:pt x="4149621" y="838199"/>
                </a:lnTo>
                <a:lnTo>
                  <a:pt x="4120905" y="800099"/>
                </a:lnTo>
                <a:lnTo>
                  <a:pt x="4091505" y="774699"/>
                </a:lnTo>
                <a:lnTo>
                  <a:pt x="4061431" y="736599"/>
                </a:lnTo>
                <a:lnTo>
                  <a:pt x="4030695" y="711199"/>
                </a:lnTo>
                <a:lnTo>
                  <a:pt x="3999306" y="673099"/>
                </a:lnTo>
                <a:lnTo>
                  <a:pt x="3967273" y="647699"/>
                </a:lnTo>
                <a:lnTo>
                  <a:pt x="3934608" y="609599"/>
                </a:lnTo>
                <a:lnTo>
                  <a:pt x="3901320" y="584199"/>
                </a:lnTo>
                <a:lnTo>
                  <a:pt x="3867419" y="558799"/>
                </a:lnTo>
                <a:lnTo>
                  <a:pt x="3832916" y="520699"/>
                </a:lnTo>
                <a:lnTo>
                  <a:pt x="3797820" y="495299"/>
                </a:lnTo>
                <a:lnTo>
                  <a:pt x="3762141" y="469899"/>
                </a:lnTo>
                <a:lnTo>
                  <a:pt x="3725890" y="444499"/>
                </a:lnTo>
                <a:lnTo>
                  <a:pt x="3689077" y="419099"/>
                </a:lnTo>
                <a:lnTo>
                  <a:pt x="3613804" y="368299"/>
                </a:lnTo>
                <a:lnTo>
                  <a:pt x="3536403" y="317499"/>
                </a:lnTo>
                <a:lnTo>
                  <a:pt x="3496930" y="292099"/>
                </a:lnTo>
                <a:lnTo>
                  <a:pt x="3456955" y="279399"/>
                </a:lnTo>
                <a:lnTo>
                  <a:pt x="3375539" y="228599"/>
                </a:lnTo>
                <a:lnTo>
                  <a:pt x="3334119" y="215899"/>
                </a:lnTo>
                <a:lnTo>
                  <a:pt x="3292237" y="190499"/>
                </a:lnTo>
                <a:lnTo>
                  <a:pt x="3207130" y="165099"/>
                </a:lnTo>
                <a:lnTo>
                  <a:pt x="3163924" y="139699"/>
                </a:lnTo>
                <a:lnTo>
                  <a:pt x="2803965" y="38099"/>
                </a:lnTo>
                <a:close/>
              </a:path>
              <a:path w="4648200" h="4419600">
                <a:moveTo>
                  <a:pt x="2663085" y="12699"/>
                </a:moveTo>
                <a:lnTo>
                  <a:pt x="1984869" y="12699"/>
                </a:lnTo>
                <a:lnTo>
                  <a:pt x="1890621" y="38099"/>
                </a:lnTo>
                <a:lnTo>
                  <a:pt x="2757332" y="38099"/>
                </a:lnTo>
                <a:lnTo>
                  <a:pt x="2663085" y="12699"/>
                </a:lnTo>
                <a:close/>
              </a:path>
              <a:path w="4648200" h="4419600">
                <a:moveTo>
                  <a:pt x="2519413" y="0"/>
                </a:moveTo>
                <a:lnTo>
                  <a:pt x="2128541" y="0"/>
                </a:lnTo>
                <a:lnTo>
                  <a:pt x="2080357" y="12699"/>
                </a:lnTo>
                <a:lnTo>
                  <a:pt x="2567597" y="12699"/>
                </a:lnTo>
                <a:lnTo>
                  <a:pt x="25194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61502" y="2447924"/>
            <a:ext cx="4648200" cy="4431030"/>
          </a:xfrm>
          <a:custGeom>
            <a:avLst/>
            <a:gdLst/>
            <a:ahLst/>
            <a:cxnLst/>
            <a:rect l="l" t="t" r="r" b="b"/>
            <a:pathLst>
              <a:path w="4648200" h="4431030">
                <a:moveTo>
                  <a:pt x="0" y="2215375"/>
                </a:moveTo>
                <a:lnTo>
                  <a:pt x="511" y="2168433"/>
                </a:lnTo>
                <a:lnTo>
                  <a:pt x="2038" y="2121728"/>
                </a:lnTo>
                <a:lnTo>
                  <a:pt x="4572" y="2075271"/>
                </a:lnTo>
                <a:lnTo>
                  <a:pt x="8101" y="2029072"/>
                </a:lnTo>
                <a:lnTo>
                  <a:pt x="12616" y="1983139"/>
                </a:lnTo>
                <a:lnTo>
                  <a:pt x="18107" y="1937483"/>
                </a:lnTo>
                <a:lnTo>
                  <a:pt x="24563" y="1892113"/>
                </a:lnTo>
                <a:lnTo>
                  <a:pt x="31975" y="1847039"/>
                </a:lnTo>
                <a:lnTo>
                  <a:pt x="40332" y="1802270"/>
                </a:lnTo>
                <a:lnTo>
                  <a:pt x="49625" y="1757816"/>
                </a:lnTo>
                <a:lnTo>
                  <a:pt x="59843" y="1713687"/>
                </a:lnTo>
                <a:lnTo>
                  <a:pt x="70976" y="1669892"/>
                </a:lnTo>
                <a:lnTo>
                  <a:pt x="83014" y="1626441"/>
                </a:lnTo>
                <a:lnTo>
                  <a:pt x="95948" y="1583343"/>
                </a:lnTo>
                <a:lnTo>
                  <a:pt x="109766" y="1540608"/>
                </a:lnTo>
                <a:lnTo>
                  <a:pt x="124459" y="1498246"/>
                </a:lnTo>
                <a:lnTo>
                  <a:pt x="140017" y="1456266"/>
                </a:lnTo>
                <a:lnTo>
                  <a:pt x="156430" y="1414677"/>
                </a:lnTo>
                <a:lnTo>
                  <a:pt x="173687" y="1373491"/>
                </a:lnTo>
                <a:lnTo>
                  <a:pt x="191779" y="1332715"/>
                </a:lnTo>
                <a:lnTo>
                  <a:pt x="210695" y="1292360"/>
                </a:lnTo>
                <a:lnTo>
                  <a:pt x="230426" y="1252436"/>
                </a:lnTo>
                <a:lnTo>
                  <a:pt x="250961" y="1212951"/>
                </a:lnTo>
                <a:lnTo>
                  <a:pt x="272290" y="1173916"/>
                </a:lnTo>
                <a:lnTo>
                  <a:pt x="294403" y="1135340"/>
                </a:lnTo>
                <a:lnTo>
                  <a:pt x="317290" y="1097233"/>
                </a:lnTo>
                <a:lnTo>
                  <a:pt x="340942" y="1059604"/>
                </a:lnTo>
                <a:lnTo>
                  <a:pt x="365347" y="1022463"/>
                </a:lnTo>
                <a:lnTo>
                  <a:pt x="390496" y="985820"/>
                </a:lnTo>
                <a:lnTo>
                  <a:pt x="416379" y="949683"/>
                </a:lnTo>
                <a:lnTo>
                  <a:pt x="442985" y="914064"/>
                </a:lnTo>
                <a:lnTo>
                  <a:pt x="470305" y="878971"/>
                </a:lnTo>
                <a:lnTo>
                  <a:pt x="498328" y="844414"/>
                </a:lnTo>
                <a:lnTo>
                  <a:pt x="527045" y="810403"/>
                </a:lnTo>
                <a:lnTo>
                  <a:pt x="556445" y="776947"/>
                </a:lnTo>
                <a:lnTo>
                  <a:pt x="586518" y="744056"/>
                </a:lnTo>
                <a:lnTo>
                  <a:pt x="617255" y="711739"/>
                </a:lnTo>
                <a:lnTo>
                  <a:pt x="648644" y="680007"/>
                </a:lnTo>
                <a:lnTo>
                  <a:pt x="680677" y="648868"/>
                </a:lnTo>
                <a:lnTo>
                  <a:pt x="713342" y="618333"/>
                </a:lnTo>
                <a:lnTo>
                  <a:pt x="746630" y="588410"/>
                </a:lnTo>
                <a:lnTo>
                  <a:pt x="780531" y="559110"/>
                </a:lnTo>
                <a:lnTo>
                  <a:pt x="815034" y="530442"/>
                </a:lnTo>
                <a:lnTo>
                  <a:pt x="850130" y="502416"/>
                </a:lnTo>
                <a:lnTo>
                  <a:pt x="885809" y="475041"/>
                </a:lnTo>
                <a:lnTo>
                  <a:pt x="922060" y="448327"/>
                </a:lnTo>
                <a:lnTo>
                  <a:pt x="958873" y="422284"/>
                </a:lnTo>
                <a:lnTo>
                  <a:pt x="996238" y="396921"/>
                </a:lnTo>
                <a:lnTo>
                  <a:pt x="1034146" y="372248"/>
                </a:lnTo>
                <a:lnTo>
                  <a:pt x="1072586" y="348274"/>
                </a:lnTo>
                <a:lnTo>
                  <a:pt x="1111547" y="325009"/>
                </a:lnTo>
                <a:lnTo>
                  <a:pt x="1151021" y="302463"/>
                </a:lnTo>
                <a:lnTo>
                  <a:pt x="1190996" y="280645"/>
                </a:lnTo>
                <a:lnTo>
                  <a:pt x="1231463" y="259566"/>
                </a:lnTo>
                <a:lnTo>
                  <a:pt x="1272412" y="239233"/>
                </a:lnTo>
                <a:lnTo>
                  <a:pt x="1313832" y="219658"/>
                </a:lnTo>
                <a:lnTo>
                  <a:pt x="1355714" y="200849"/>
                </a:lnTo>
                <a:lnTo>
                  <a:pt x="1398047" y="182817"/>
                </a:lnTo>
                <a:lnTo>
                  <a:pt x="1440821" y="165570"/>
                </a:lnTo>
                <a:lnTo>
                  <a:pt x="1484027" y="149120"/>
                </a:lnTo>
                <a:lnTo>
                  <a:pt x="1527654" y="133474"/>
                </a:lnTo>
                <a:lnTo>
                  <a:pt x="1571692" y="118643"/>
                </a:lnTo>
                <a:lnTo>
                  <a:pt x="1616131" y="104636"/>
                </a:lnTo>
                <a:lnTo>
                  <a:pt x="1660961" y="91464"/>
                </a:lnTo>
                <a:lnTo>
                  <a:pt x="1706171" y="79135"/>
                </a:lnTo>
                <a:lnTo>
                  <a:pt x="1751753" y="67659"/>
                </a:lnTo>
                <a:lnTo>
                  <a:pt x="1797695" y="57046"/>
                </a:lnTo>
                <a:lnTo>
                  <a:pt x="1843987" y="47306"/>
                </a:lnTo>
                <a:lnTo>
                  <a:pt x="1890620" y="38447"/>
                </a:lnTo>
                <a:lnTo>
                  <a:pt x="1937584" y="30481"/>
                </a:lnTo>
                <a:lnTo>
                  <a:pt x="1984868" y="23415"/>
                </a:lnTo>
                <a:lnTo>
                  <a:pt x="2032462" y="17260"/>
                </a:lnTo>
                <a:lnTo>
                  <a:pt x="2080356" y="12026"/>
                </a:lnTo>
                <a:lnTo>
                  <a:pt x="2128540" y="7722"/>
                </a:lnTo>
                <a:lnTo>
                  <a:pt x="2177004" y="4358"/>
                </a:lnTo>
                <a:lnTo>
                  <a:pt x="2225739" y="1943"/>
                </a:lnTo>
                <a:lnTo>
                  <a:pt x="2274733" y="487"/>
                </a:lnTo>
                <a:lnTo>
                  <a:pt x="2323976" y="0"/>
                </a:lnTo>
                <a:lnTo>
                  <a:pt x="2373220" y="487"/>
                </a:lnTo>
                <a:lnTo>
                  <a:pt x="2422214" y="1943"/>
                </a:lnTo>
                <a:lnTo>
                  <a:pt x="2470948" y="4358"/>
                </a:lnTo>
                <a:lnTo>
                  <a:pt x="2519413" y="7722"/>
                </a:lnTo>
                <a:lnTo>
                  <a:pt x="2567597" y="12026"/>
                </a:lnTo>
                <a:lnTo>
                  <a:pt x="2615491" y="17260"/>
                </a:lnTo>
                <a:lnTo>
                  <a:pt x="2663085" y="23415"/>
                </a:lnTo>
                <a:lnTo>
                  <a:pt x="2710369" y="30481"/>
                </a:lnTo>
                <a:lnTo>
                  <a:pt x="2757332" y="38447"/>
                </a:lnTo>
                <a:lnTo>
                  <a:pt x="2803965" y="47306"/>
                </a:lnTo>
                <a:lnTo>
                  <a:pt x="2850258" y="57046"/>
                </a:lnTo>
                <a:lnTo>
                  <a:pt x="2896200" y="67659"/>
                </a:lnTo>
                <a:lnTo>
                  <a:pt x="2941781" y="79135"/>
                </a:lnTo>
                <a:lnTo>
                  <a:pt x="2986992" y="91464"/>
                </a:lnTo>
                <a:lnTo>
                  <a:pt x="3031822" y="104636"/>
                </a:lnTo>
                <a:lnTo>
                  <a:pt x="3076261" y="118643"/>
                </a:lnTo>
                <a:lnTo>
                  <a:pt x="3120299" y="133474"/>
                </a:lnTo>
                <a:lnTo>
                  <a:pt x="3163925" y="149120"/>
                </a:lnTo>
                <a:lnTo>
                  <a:pt x="3207131" y="165570"/>
                </a:lnTo>
                <a:lnTo>
                  <a:pt x="3249906" y="182817"/>
                </a:lnTo>
                <a:lnTo>
                  <a:pt x="3292239" y="200849"/>
                </a:lnTo>
                <a:lnTo>
                  <a:pt x="3334120" y="219658"/>
                </a:lnTo>
                <a:lnTo>
                  <a:pt x="3375541" y="239233"/>
                </a:lnTo>
                <a:lnTo>
                  <a:pt x="3416489" y="259566"/>
                </a:lnTo>
                <a:lnTo>
                  <a:pt x="3456956" y="280645"/>
                </a:lnTo>
                <a:lnTo>
                  <a:pt x="3496932" y="302463"/>
                </a:lnTo>
                <a:lnTo>
                  <a:pt x="3536405" y="325009"/>
                </a:lnTo>
                <a:lnTo>
                  <a:pt x="3575367" y="348274"/>
                </a:lnTo>
                <a:lnTo>
                  <a:pt x="3613806" y="372248"/>
                </a:lnTo>
                <a:lnTo>
                  <a:pt x="3651714" y="396921"/>
                </a:lnTo>
                <a:lnTo>
                  <a:pt x="3689079" y="422284"/>
                </a:lnTo>
                <a:lnTo>
                  <a:pt x="3725893" y="448327"/>
                </a:lnTo>
                <a:lnTo>
                  <a:pt x="3762144" y="475041"/>
                </a:lnTo>
                <a:lnTo>
                  <a:pt x="3797822" y="502416"/>
                </a:lnTo>
                <a:lnTo>
                  <a:pt x="3832918" y="530442"/>
                </a:lnTo>
                <a:lnTo>
                  <a:pt x="3867422" y="559110"/>
                </a:lnTo>
                <a:lnTo>
                  <a:pt x="3901322" y="588410"/>
                </a:lnTo>
                <a:lnTo>
                  <a:pt x="3934611" y="618333"/>
                </a:lnTo>
                <a:lnTo>
                  <a:pt x="3967276" y="648868"/>
                </a:lnTo>
                <a:lnTo>
                  <a:pt x="3999308" y="680007"/>
                </a:lnTo>
                <a:lnTo>
                  <a:pt x="4030698" y="711739"/>
                </a:lnTo>
                <a:lnTo>
                  <a:pt x="4061434" y="744056"/>
                </a:lnTo>
                <a:lnTo>
                  <a:pt x="4091507" y="776947"/>
                </a:lnTo>
                <a:lnTo>
                  <a:pt x="4120907" y="810403"/>
                </a:lnTo>
                <a:lnTo>
                  <a:pt x="4149624" y="844414"/>
                </a:lnTo>
                <a:lnTo>
                  <a:pt x="4177647" y="878971"/>
                </a:lnTo>
                <a:lnTo>
                  <a:pt x="4204967" y="914064"/>
                </a:lnTo>
                <a:lnTo>
                  <a:pt x="4231574" y="949683"/>
                </a:lnTo>
                <a:lnTo>
                  <a:pt x="4257456" y="985820"/>
                </a:lnTo>
                <a:lnTo>
                  <a:pt x="4282605" y="1022463"/>
                </a:lnTo>
                <a:lnTo>
                  <a:pt x="4307011" y="1059604"/>
                </a:lnTo>
                <a:lnTo>
                  <a:pt x="4330662" y="1097233"/>
                </a:lnTo>
                <a:lnTo>
                  <a:pt x="4353549" y="1135340"/>
                </a:lnTo>
                <a:lnTo>
                  <a:pt x="4375663" y="1173916"/>
                </a:lnTo>
                <a:lnTo>
                  <a:pt x="4396992" y="1212951"/>
                </a:lnTo>
                <a:lnTo>
                  <a:pt x="4417527" y="1252436"/>
                </a:lnTo>
                <a:lnTo>
                  <a:pt x="4437257" y="1292360"/>
                </a:lnTo>
                <a:lnTo>
                  <a:pt x="4456174" y="1332715"/>
                </a:lnTo>
                <a:lnTo>
                  <a:pt x="4474265" y="1373491"/>
                </a:lnTo>
                <a:lnTo>
                  <a:pt x="4491523" y="1414677"/>
                </a:lnTo>
                <a:lnTo>
                  <a:pt x="4507935" y="1456266"/>
                </a:lnTo>
                <a:lnTo>
                  <a:pt x="4523493" y="1498246"/>
                </a:lnTo>
                <a:lnTo>
                  <a:pt x="4538187" y="1540608"/>
                </a:lnTo>
                <a:lnTo>
                  <a:pt x="4552005" y="1583343"/>
                </a:lnTo>
                <a:lnTo>
                  <a:pt x="4564938" y="1626441"/>
                </a:lnTo>
                <a:lnTo>
                  <a:pt x="4576976" y="1669892"/>
                </a:lnTo>
                <a:lnTo>
                  <a:pt x="4588110" y="1713687"/>
                </a:lnTo>
                <a:lnTo>
                  <a:pt x="4598328" y="1757816"/>
                </a:lnTo>
                <a:lnTo>
                  <a:pt x="4607620" y="1802270"/>
                </a:lnTo>
                <a:lnTo>
                  <a:pt x="4615978" y="1847039"/>
                </a:lnTo>
                <a:lnTo>
                  <a:pt x="4623389" y="1892113"/>
                </a:lnTo>
                <a:lnTo>
                  <a:pt x="4629846" y="1937483"/>
                </a:lnTo>
                <a:lnTo>
                  <a:pt x="4635336" y="1983139"/>
                </a:lnTo>
                <a:lnTo>
                  <a:pt x="4639851" y="2029072"/>
                </a:lnTo>
                <a:lnTo>
                  <a:pt x="4643381" y="2075271"/>
                </a:lnTo>
                <a:lnTo>
                  <a:pt x="4645914" y="2121728"/>
                </a:lnTo>
                <a:lnTo>
                  <a:pt x="4647441" y="2168433"/>
                </a:lnTo>
                <a:lnTo>
                  <a:pt x="4647953" y="2215375"/>
                </a:lnTo>
                <a:lnTo>
                  <a:pt x="4647441" y="2262318"/>
                </a:lnTo>
                <a:lnTo>
                  <a:pt x="4645914" y="2309022"/>
                </a:lnTo>
                <a:lnTo>
                  <a:pt x="4643381" y="2355479"/>
                </a:lnTo>
                <a:lnTo>
                  <a:pt x="4639851" y="2401678"/>
                </a:lnTo>
                <a:lnTo>
                  <a:pt x="4635336" y="2447611"/>
                </a:lnTo>
                <a:lnTo>
                  <a:pt x="4629846" y="2493267"/>
                </a:lnTo>
                <a:lnTo>
                  <a:pt x="4623389" y="2538637"/>
                </a:lnTo>
                <a:lnTo>
                  <a:pt x="4615978" y="2583711"/>
                </a:lnTo>
                <a:lnTo>
                  <a:pt x="4607620" y="2628480"/>
                </a:lnTo>
                <a:lnTo>
                  <a:pt x="4598328" y="2672934"/>
                </a:lnTo>
                <a:lnTo>
                  <a:pt x="4588110" y="2717063"/>
                </a:lnTo>
                <a:lnTo>
                  <a:pt x="4576976" y="2760858"/>
                </a:lnTo>
                <a:lnTo>
                  <a:pt x="4564938" y="2804310"/>
                </a:lnTo>
                <a:lnTo>
                  <a:pt x="4552005" y="2847407"/>
                </a:lnTo>
                <a:lnTo>
                  <a:pt x="4538187" y="2890142"/>
                </a:lnTo>
                <a:lnTo>
                  <a:pt x="4523493" y="2932505"/>
                </a:lnTo>
                <a:lnTo>
                  <a:pt x="4507935" y="2974485"/>
                </a:lnTo>
                <a:lnTo>
                  <a:pt x="4491523" y="3016073"/>
                </a:lnTo>
                <a:lnTo>
                  <a:pt x="4474265" y="3057259"/>
                </a:lnTo>
                <a:lnTo>
                  <a:pt x="4456174" y="3098035"/>
                </a:lnTo>
                <a:lnTo>
                  <a:pt x="4437257" y="3138390"/>
                </a:lnTo>
                <a:lnTo>
                  <a:pt x="4417527" y="3178314"/>
                </a:lnTo>
                <a:lnTo>
                  <a:pt x="4396992" y="3217799"/>
                </a:lnTo>
                <a:lnTo>
                  <a:pt x="4375663" y="3256834"/>
                </a:lnTo>
                <a:lnTo>
                  <a:pt x="4353549" y="3295410"/>
                </a:lnTo>
                <a:lnTo>
                  <a:pt x="4330662" y="3333517"/>
                </a:lnTo>
                <a:lnTo>
                  <a:pt x="4307011" y="3371146"/>
                </a:lnTo>
                <a:lnTo>
                  <a:pt x="4282605" y="3408287"/>
                </a:lnTo>
                <a:lnTo>
                  <a:pt x="4257456" y="3444931"/>
                </a:lnTo>
                <a:lnTo>
                  <a:pt x="4231574" y="3481067"/>
                </a:lnTo>
                <a:lnTo>
                  <a:pt x="4204967" y="3516686"/>
                </a:lnTo>
                <a:lnTo>
                  <a:pt x="4177647" y="3551779"/>
                </a:lnTo>
                <a:lnTo>
                  <a:pt x="4149624" y="3586336"/>
                </a:lnTo>
                <a:lnTo>
                  <a:pt x="4120907" y="3620347"/>
                </a:lnTo>
                <a:lnTo>
                  <a:pt x="4091507" y="3653803"/>
                </a:lnTo>
                <a:lnTo>
                  <a:pt x="4061434" y="3686694"/>
                </a:lnTo>
                <a:lnTo>
                  <a:pt x="4030698" y="3719011"/>
                </a:lnTo>
                <a:lnTo>
                  <a:pt x="3999308" y="3750743"/>
                </a:lnTo>
                <a:lnTo>
                  <a:pt x="3967276" y="3781882"/>
                </a:lnTo>
                <a:lnTo>
                  <a:pt x="3934611" y="3812418"/>
                </a:lnTo>
                <a:lnTo>
                  <a:pt x="3901322" y="3842340"/>
                </a:lnTo>
                <a:lnTo>
                  <a:pt x="3867422" y="3871640"/>
                </a:lnTo>
                <a:lnTo>
                  <a:pt x="3832918" y="3900308"/>
                </a:lnTo>
                <a:lnTo>
                  <a:pt x="3797822" y="3928334"/>
                </a:lnTo>
                <a:lnTo>
                  <a:pt x="3762144" y="3955709"/>
                </a:lnTo>
                <a:lnTo>
                  <a:pt x="3725893" y="3982423"/>
                </a:lnTo>
                <a:lnTo>
                  <a:pt x="3689079" y="4008466"/>
                </a:lnTo>
                <a:lnTo>
                  <a:pt x="3651714" y="4033829"/>
                </a:lnTo>
                <a:lnTo>
                  <a:pt x="3613806" y="4058502"/>
                </a:lnTo>
                <a:lnTo>
                  <a:pt x="3575367" y="4082476"/>
                </a:lnTo>
                <a:lnTo>
                  <a:pt x="3536405" y="4105741"/>
                </a:lnTo>
                <a:lnTo>
                  <a:pt x="3496932" y="4128287"/>
                </a:lnTo>
                <a:lnTo>
                  <a:pt x="3456956" y="4150105"/>
                </a:lnTo>
                <a:lnTo>
                  <a:pt x="3416489" y="4171185"/>
                </a:lnTo>
                <a:lnTo>
                  <a:pt x="3375541" y="4191517"/>
                </a:lnTo>
                <a:lnTo>
                  <a:pt x="3334120" y="4211092"/>
                </a:lnTo>
                <a:lnTo>
                  <a:pt x="3292239" y="4229901"/>
                </a:lnTo>
                <a:lnTo>
                  <a:pt x="3249906" y="4247933"/>
                </a:lnTo>
                <a:lnTo>
                  <a:pt x="3207131" y="4265180"/>
                </a:lnTo>
                <a:lnTo>
                  <a:pt x="3163925" y="4281631"/>
                </a:lnTo>
                <a:lnTo>
                  <a:pt x="3120299" y="4297276"/>
                </a:lnTo>
                <a:lnTo>
                  <a:pt x="3076261" y="4312107"/>
                </a:lnTo>
                <a:lnTo>
                  <a:pt x="3031822" y="4326114"/>
                </a:lnTo>
                <a:lnTo>
                  <a:pt x="2986992" y="4339286"/>
                </a:lnTo>
                <a:lnTo>
                  <a:pt x="2941781" y="4351615"/>
                </a:lnTo>
                <a:lnTo>
                  <a:pt x="2896200" y="4363091"/>
                </a:lnTo>
                <a:lnTo>
                  <a:pt x="2850258" y="4373704"/>
                </a:lnTo>
                <a:lnTo>
                  <a:pt x="2803965" y="4383444"/>
                </a:lnTo>
                <a:lnTo>
                  <a:pt x="2757332" y="4392303"/>
                </a:lnTo>
                <a:lnTo>
                  <a:pt x="2710369" y="4400270"/>
                </a:lnTo>
                <a:lnTo>
                  <a:pt x="2663085" y="4407335"/>
                </a:lnTo>
                <a:lnTo>
                  <a:pt x="2615491" y="4413490"/>
                </a:lnTo>
                <a:lnTo>
                  <a:pt x="2567597" y="4418724"/>
                </a:lnTo>
                <a:lnTo>
                  <a:pt x="2519413" y="4423028"/>
                </a:lnTo>
                <a:lnTo>
                  <a:pt x="2470948" y="4426392"/>
                </a:lnTo>
                <a:lnTo>
                  <a:pt x="2422214" y="4428807"/>
                </a:lnTo>
                <a:lnTo>
                  <a:pt x="2373220" y="4430263"/>
                </a:lnTo>
                <a:lnTo>
                  <a:pt x="2323976" y="4430751"/>
                </a:lnTo>
                <a:lnTo>
                  <a:pt x="2274733" y="4430263"/>
                </a:lnTo>
                <a:lnTo>
                  <a:pt x="2225739" y="4428807"/>
                </a:lnTo>
                <a:lnTo>
                  <a:pt x="2177004" y="4426392"/>
                </a:lnTo>
                <a:lnTo>
                  <a:pt x="2128540" y="4423028"/>
                </a:lnTo>
                <a:lnTo>
                  <a:pt x="2080356" y="4418724"/>
                </a:lnTo>
                <a:lnTo>
                  <a:pt x="2032462" y="4413490"/>
                </a:lnTo>
                <a:lnTo>
                  <a:pt x="1984868" y="4407335"/>
                </a:lnTo>
                <a:lnTo>
                  <a:pt x="1937584" y="4400270"/>
                </a:lnTo>
                <a:lnTo>
                  <a:pt x="1890620" y="4392303"/>
                </a:lnTo>
                <a:lnTo>
                  <a:pt x="1843987" y="4383444"/>
                </a:lnTo>
                <a:lnTo>
                  <a:pt x="1797695" y="4373704"/>
                </a:lnTo>
                <a:lnTo>
                  <a:pt x="1751753" y="4363091"/>
                </a:lnTo>
                <a:lnTo>
                  <a:pt x="1706171" y="4351615"/>
                </a:lnTo>
                <a:lnTo>
                  <a:pt x="1660961" y="4339286"/>
                </a:lnTo>
                <a:lnTo>
                  <a:pt x="1616131" y="4326114"/>
                </a:lnTo>
                <a:lnTo>
                  <a:pt x="1571692" y="4312107"/>
                </a:lnTo>
                <a:lnTo>
                  <a:pt x="1527654" y="4297276"/>
                </a:lnTo>
                <a:lnTo>
                  <a:pt x="1484027" y="4281631"/>
                </a:lnTo>
                <a:lnTo>
                  <a:pt x="1440821" y="4265180"/>
                </a:lnTo>
                <a:lnTo>
                  <a:pt x="1398047" y="4247933"/>
                </a:lnTo>
                <a:lnTo>
                  <a:pt x="1355714" y="4229901"/>
                </a:lnTo>
                <a:lnTo>
                  <a:pt x="1313832" y="4211092"/>
                </a:lnTo>
                <a:lnTo>
                  <a:pt x="1272412" y="4191517"/>
                </a:lnTo>
                <a:lnTo>
                  <a:pt x="1231463" y="4171185"/>
                </a:lnTo>
                <a:lnTo>
                  <a:pt x="1190996" y="4150105"/>
                </a:lnTo>
                <a:lnTo>
                  <a:pt x="1151021" y="4128287"/>
                </a:lnTo>
                <a:lnTo>
                  <a:pt x="1111547" y="4105741"/>
                </a:lnTo>
                <a:lnTo>
                  <a:pt x="1072586" y="4082476"/>
                </a:lnTo>
                <a:lnTo>
                  <a:pt x="1034146" y="4058502"/>
                </a:lnTo>
                <a:lnTo>
                  <a:pt x="996238" y="4033829"/>
                </a:lnTo>
                <a:lnTo>
                  <a:pt x="958873" y="4008466"/>
                </a:lnTo>
                <a:lnTo>
                  <a:pt x="922060" y="3982423"/>
                </a:lnTo>
                <a:lnTo>
                  <a:pt x="885809" y="3955709"/>
                </a:lnTo>
                <a:lnTo>
                  <a:pt x="850130" y="3928334"/>
                </a:lnTo>
                <a:lnTo>
                  <a:pt x="815034" y="3900308"/>
                </a:lnTo>
                <a:lnTo>
                  <a:pt x="780531" y="3871640"/>
                </a:lnTo>
                <a:lnTo>
                  <a:pt x="746630" y="3842340"/>
                </a:lnTo>
                <a:lnTo>
                  <a:pt x="713342" y="3812418"/>
                </a:lnTo>
                <a:lnTo>
                  <a:pt x="680677" y="3781882"/>
                </a:lnTo>
                <a:lnTo>
                  <a:pt x="648644" y="3750743"/>
                </a:lnTo>
                <a:lnTo>
                  <a:pt x="617255" y="3719011"/>
                </a:lnTo>
                <a:lnTo>
                  <a:pt x="586518" y="3686694"/>
                </a:lnTo>
                <a:lnTo>
                  <a:pt x="556445" y="3653803"/>
                </a:lnTo>
                <a:lnTo>
                  <a:pt x="527045" y="3620347"/>
                </a:lnTo>
                <a:lnTo>
                  <a:pt x="498328" y="3586336"/>
                </a:lnTo>
                <a:lnTo>
                  <a:pt x="470305" y="3551779"/>
                </a:lnTo>
                <a:lnTo>
                  <a:pt x="442985" y="3516686"/>
                </a:lnTo>
                <a:lnTo>
                  <a:pt x="416379" y="3481067"/>
                </a:lnTo>
                <a:lnTo>
                  <a:pt x="390496" y="3444931"/>
                </a:lnTo>
                <a:lnTo>
                  <a:pt x="365347" y="3408287"/>
                </a:lnTo>
                <a:lnTo>
                  <a:pt x="340942" y="3371146"/>
                </a:lnTo>
                <a:lnTo>
                  <a:pt x="317290" y="3333517"/>
                </a:lnTo>
                <a:lnTo>
                  <a:pt x="294403" y="3295410"/>
                </a:lnTo>
                <a:lnTo>
                  <a:pt x="272290" y="3256834"/>
                </a:lnTo>
                <a:lnTo>
                  <a:pt x="250961" y="3217799"/>
                </a:lnTo>
                <a:lnTo>
                  <a:pt x="230426" y="3178314"/>
                </a:lnTo>
                <a:lnTo>
                  <a:pt x="210695" y="3138390"/>
                </a:lnTo>
                <a:lnTo>
                  <a:pt x="191779" y="3098035"/>
                </a:lnTo>
                <a:lnTo>
                  <a:pt x="173687" y="3057259"/>
                </a:lnTo>
                <a:lnTo>
                  <a:pt x="156430" y="3016073"/>
                </a:lnTo>
                <a:lnTo>
                  <a:pt x="140017" y="2974485"/>
                </a:lnTo>
                <a:lnTo>
                  <a:pt x="124459" y="2932505"/>
                </a:lnTo>
                <a:lnTo>
                  <a:pt x="109766" y="2890142"/>
                </a:lnTo>
                <a:lnTo>
                  <a:pt x="95948" y="2847407"/>
                </a:lnTo>
                <a:lnTo>
                  <a:pt x="83014" y="2804310"/>
                </a:lnTo>
                <a:lnTo>
                  <a:pt x="70976" y="2760858"/>
                </a:lnTo>
                <a:lnTo>
                  <a:pt x="59843" y="2717063"/>
                </a:lnTo>
                <a:lnTo>
                  <a:pt x="49625" y="2672934"/>
                </a:lnTo>
                <a:lnTo>
                  <a:pt x="40332" y="2628480"/>
                </a:lnTo>
                <a:lnTo>
                  <a:pt x="31975" y="2583711"/>
                </a:lnTo>
                <a:lnTo>
                  <a:pt x="24563" y="2538637"/>
                </a:lnTo>
                <a:lnTo>
                  <a:pt x="18107" y="2493267"/>
                </a:lnTo>
                <a:lnTo>
                  <a:pt x="12616" y="2447611"/>
                </a:lnTo>
                <a:lnTo>
                  <a:pt x="8101" y="2401678"/>
                </a:lnTo>
                <a:lnTo>
                  <a:pt x="4572" y="2355479"/>
                </a:lnTo>
                <a:lnTo>
                  <a:pt x="2038" y="2309022"/>
                </a:lnTo>
                <a:lnTo>
                  <a:pt x="511" y="2262318"/>
                </a:lnTo>
                <a:lnTo>
                  <a:pt x="0" y="2215375"/>
                </a:lnTo>
                <a:close/>
              </a:path>
            </a:pathLst>
          </a:custGeom>
          <a:ln w="11634">
            <a:solidFill>
              <a:srgbClr val="1B417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915902" y="6198287"/>
            <a:ext cx="1202055" cy="1241425"/>
          </a:xfrm>
          <a:custGeom>
            <a:avLst/>
            <a:gdLst/>
            <a:ahLst/>
            <a:cxnLst/>
            <a:rect l="l" t="t" r="r" b="b"/>
            <a:pathLst>
              <a:path w="1202054" h="1241425">
                <a:moveTo>
                  <a:pt x="0" y="346993"/>
                </a:moveTo>
                <a:lnTo>
                  <a:pt x="90107" y="1240898"/>
                </a:lnTo>
                <a:lnTo>
                  <a:pt x="984013" y="1150785"/>
                </a:lnTo>
                <a:lnTo>
                  <a:pt x="787206" y="990028"/>
                </a:lnTo>
                <a:lnTo>
                  <a:pt x="1181162" y="507750"/>
                </a:lnTo>
                <a:lnTo>
                  <a:pt x="196800" y="507750"/>
                </a:lnTo>
                <a:lnTo>
                  <a:pt x="0" y="346993"/>
                </a:lnTo>
                <a:close/>
              </a:path>
              <a:path w="1202054" h="1241425">
                <a:moveTo>
                  <a:pt x="611563" y="0"/>
                </a:moveTo>
                <a:lnTo>
                  <a:pt x="196800" y="507750"/>
                </a:lnTo>
                <a:lnTo>
                  <a:pt x="1181162" y="507750"/>
                </a:lnTo>
                <a:lnTo>
                  <a:pt x="1201970" y="482277"/>
                </a:lnTo>
                <a:lnTo>
                  <a:pt x="611563" y="0"/>
                </a:lnTo>
                <a:close/>
              </a:path>
            </a:pathLst>
          </a:custGeom>
          <a:solidFill>
            <a:srgbClr val="ABB1BF">
              <a:alpha val="2705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387051" y="10056569"/>
            <a:ext cx="5377180" cy="168148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250" spc="45" b="1">
                <a:solidFill>
                  <a:srgbClr val="1F497D"/>
                </a:solidFill>
                <a:latin typeface="Times New Roman"/>
                <a:cs typeface="Times New Roman"/>
              </a:rPr>
              <a:t>Project</a:t>
            </a:r>
            <a:r>
              <a:rPr dirty="0" sz="125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80" b="1">
                <a:solidFill>
                  <a:srgbClr val="1F497D"/>
                </a:solidFill>
                <a:latin typeface="Times New Roman"/>
                <a:cs typeface="Times New Roman"/>
              </a:rPr>
              <a:t>by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20" b="1">
                <a:solidFill>
                  <a:srgbClr val="1F497D"/>
                </a:solidFill>
                <a:latin typeface="Times New Roman"/>
                <a:cs typeface="Times New Roman"/>
              </a:rPr>
              <a:t>Claire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70" b="1">
                <a:solidFill>
                  <a:srgbClr val="1F497D"/>
                </a:solidFill>
                <a:latin typeface="Times New Roman"/>
                <a:cs typeface="Times New Roman"/>
              </a:rPr>
              <a:t>Wakefield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145" b="1">
                <a:solidFill>
                  <a:srgbClr val="1F497D"/>
                </a:solidFill>
                <a:latin typeface="Times New Roman"/>
                <a:cs typeface="Times New Roman"/>
              </a:rPr>
              <a:t>on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55" b="1">
                <a:solidFill>
                  <a:srgbClr val="1F497D"/>
                </a:solidFill>
                <a:latin typeface="Times New Roman"/>
                <a:cs typeface="Times New Roman"/>
              </a:rPr>
              <a:t>Haitian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80" b="1">
                <a:solidFill>
                  <a:srgbClr val="1F497D"/>
                </a:solidFill>
                <a:latin typeface="Times New Roman"/>
                <a:cs typeface="Times New Roman"/>
              </a:rPr>
              <a:t>paintings</a:t>
            </a: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ts val="1430"/>
              </a:lnSpc>
              <a:spcBef>
                <a:spcPts val="475"/>
              </a:spcBef>
            </a:pP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Claire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participated in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extracurricular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activities beyond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project requirements to </a:t>
            </a:r>
            <a:r>
              <a:rPr dirty="0" sz="1250" spc="15">
                <a:solidFill>
                  <a:srgbClr val="1F497D"/>
                </a:solidFill>
                <a:latin typeface="Calibri"/>
                <a:cs typeface="Calibri"/>
              </a:rPr>
              <a:t>do 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research,</a:t>
            </a:r>
            <a:r>
              <a:rPr dirty="0" sz="125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including: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5"/>
              </a:spcBef>
              <a:buChar char="•"/>
              <a:tabLst>
                <a:tab pos="130810" algn="l"/>
              </a:tabLst>
            </a:pP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Attending </a:t>
            </a:r>
            <a:r>
              <a:rPr dirty="0" sz="1250" spc="-15">
                <a:solidFill>
                  <a:srgbClr val="1F497D"/>
                </a:solidFill>
                <a:latin typeface="Calibri"/>
                <a:cs typeface="Calibri"/>
              </a:rPr>
              <a:t>KU’s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“Unexpected Caribbean”</a:t>
            </a:r>
            <a:r>
              <a:rPr dirty="0" sz="1250" spc="2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Symposium</a:t>
            </a:r>
            <a:endParaRPr sz="1250">
              <a:latin typeface="Calibri"/>
              <a:cs typeface="Calibri"/>
            </a:endParaRPr>
          </a:p>
          <a:p>
            <a:pPr marL="12700" marR="214629">
              <a:lnSpc>
                <a:spcPts val="1420"/>
              </a:lnSpc>
              <a:spcBef>
                <a:spcPts val="305"/>
              </a:spcBef>
              <a:buChar char="•"/>
              <a:tabLst>
                <a:tab pos="130810" algn="l"/>
              </a:tabLst>
            </a:pP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Visiting the exhibition </a:t>
            </a:r>
            <a:r>
              <a:rPr dirty="0" sz="1250" spc="20">
                <a:solidFill>
                  <a:srgbClr val="1F497D"/>
                </a:solidFill>
                <a:latin typeface="Calibri"/>
                <a:cs typeface="Calibri"/>
              </a:rPr>
              <a:t>“Ties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that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Bind: Haiti, the United </a:t>
            </a:r>
            <a:r>
              <a:rPr dirty="0" sz="1250">
                <a:solidFill>
                  <a:srgbClr val="1F497D"/>
                </a:solidFill>
                <a:latin typeface="Calibri"/>
                <a:cs typeface="Calibri"/>
              </a:rPr>
              <a:t>States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and the Art of  Ulrick Jean-Pierre”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at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the Spencer </a:t>
            </a:r>
            <a:r>
              <a:rPr dirty="0" sz="1250" spc="15">
                <a:solidFill>
                  <a:srgbClr val="1F497D"/>
                </a:solidFill>
                <a:latin typeface="Calibri"/>
                <a:cs typeface="Calibri"/>
              </a:rPr>
              <a:t>Museum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of</a:t>
            </a:r>
            <a:r>
              <a:rPr dirty="0" sz="1250" spc="-3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Art.</a:t>
            </a:r>
            <a:endParaRPr sz="1250">
              <a:latin typeface="Calibri"/>
              <a:cs typeface="Calibri"/>
            </a:endParaRPr>
          </a:p>
          <a:p>
            <a:pPr marL="12700" marR="56515">
              <a:lnSpc>
                <a:spcPts val="1420"/>
              </a:lnSpc>
              <a:spcBef>
                <a:spcPts val="270"/>
              </a:spcBef>
              <a:buChar char="•"/>
              <a:tabLst>
                <a:tab pos="130810" algn="l"/>
              </a:tabLst>
            </a:pP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While the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project itself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was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well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done, StoryMap was not the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best platform </a:t>
            </a:r>
            <a:r>
              <a:rPr dirty="0" sz="1250">
                <a:solidFill>
                  <a:srgbClr val="1F497D"/>
                </a:solidFill>
                <a:latin typeface="Calibri"/>
                <a:cs typeface="Calibri"/>
              </a:rPr>
              <a:t>for 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it </a:t>
            </a:r>
            <a:r>
              <a:rPr dirty="0" sz="1250" spc="15">
                <a:solidFill>
                  <a:srgbClr val="1F497D"/>
                </a:solidFill>
                <a:latin typeface="Calibri"/>
                <a:cs typeface="Calibri"/>
              </a:rPr>
              <a:t>due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to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the limited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geographic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scope (Haiti) and small </a:t>
            </a:r>
            <a:r>
              <a:rPr dirty="0" sz="1250">
                <a:solidFill>
                  <a:srgbClr val="1F497D"/>
                </a:solidFill>
                <a:latin typeface="Calibri"/>
                <a:cs typeface="Calibri"/>
              </a:rPr>
              <a:t>text</a:t>
            </a:r>
            <a:r>
              <a:rPr dirty="0" sz="1250" spc="-2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1F497D"/>
                </a:solidFill>
                <a:latin typeface="Calibri"/>
                <a:cs typeface="Calibri"/>
              </a:rPr>
              <a:t>size.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339542" y="5720768"/>
            <a:ext cx="1666875" cy="1536700"/>
          </a:xfrm>
          <a:custGeom>
            <a:avLst/>
            <a:gdLst/>
            <a:ahLst/>
            <a:cxnLst/>
            <a:rect l="l" t="t" r="r" b="b"/>
            <a:pathLst>
              <a:path w="1666875" h="1536700">
                <a:moveTo>
                  <a:pt x="474261" y="0"/>
                </a:moveTo>
                <a:lnTo>
                  <a:pt x="0" y="596863"/>
                </a:lnTo>
                <a:lnTo>
                  <a:pt x="932310" y="1337678"/>
                </a:lnTo>
                <a:lnTo>
                  <a:pt x="774223" y="1536631"/>
                </a:lnTo>
                <a:lnTo>
                  <a:pt x="1666831" y="1434464"/>
                </a:lnTo>
                <a:lnTo>
                  <a:pt x="1587436" y="740815"/>
                </a:lnTo>
                <a:lnTo>
                  <a:pt x="1406577" y="740815"/>
                </a:lnTo>
                <a:lnTo>
                  <a:pt x="474261" y="0"/>
                </a:lnTo>
                <a:close/>
              </a:path>
              <a:path w="1666875" h="1536700">
                <a:moveTo>
                  <a:pt x="1564664" y="541862"/>
                </a:moveTo>
                <a:lnTo>
                  <a:pt x="1406577" y="740815"/>
                </a:lnTo>
                <a:lnTo>
                  <a:pt x="1587436" y="740815"/>
                </a:lnTo>
                <a:lnTo>
                  <a:pt x="1564664" y="541862"/>
                </a:lnTo>
                <a:close/>
              </a:path>
            </a:pathLst>
          </a:custGeom>
          <a:solidFill>
            <a:srgbClr val="ABB1BF">
              <a:alpha val="2705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270146" y="9774552"/>
            <a:ext cx="5328920" cy="146812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250" spc="45" b="1">
                <a:solidFill>
                  <a:srgbClr val="1F497D"/>
                </a:solidFill>
                <a:latin typeface="Times New Roman"/>
                <a:cs typeface="Times New Roman"/>
              </a:rPr>
              <a:t>Project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80" b="1">
                <a:solidFill>
                  <a:srgbClr val="1F497D"/>
                </a:solidFill>
                <a:latin typeface="Times New Roman"/>
                <a:cs typeface="Times New Roman"/>
              </a:rPr>
              <a:t>by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55" b="1">
                <a:solidFill>
                  <a:srgbClr val="1F497D"/>
                </a:solidFill>
                <a:latin typeface="Times New Roman"/>
                <a:cs typeface="Times New Roman"/>
              </a:rPr>
              <a:t>Tom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65" b="1">
                <a:solidFill>
                  <a:srgbClr val="1F497D"/>
                </a:solidFill>
                <a:latin typeface="Times New Roman"/>
                <a:cs typeface="Times New Roman"/>
              </a:rPr>
              <a:t>deZutter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145" b="1">
                <a:solidFill>
                  <a:srgbClr val="1F497D"/>
                </a:solidFill>
                <a:latin typeface="Times New Roman"/>
                <a:cs typeface="Times New Roman"/>
              </a:rPr>
              <a:t>on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50" b="1">
                <a:solidFill>
                  <a:srgbClr val="1F497D"/>
                </a:solidFill>
                <a:latin typeface="Times New Roman"/>
                <a:cs typeface="Times New Roman"/>
              </a:rPr>
              <a:t>political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65" b="1">
                <a:solidFill>
                  <a:srgbClr val="1F497D"/>
                </a:solidFill>
                <a:latin typeface="Times New Roman"/>
                <a:cs typeface="Times New Roman"/>
              </a:rPr>
              <a:t>figure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95" b="1">
                <a:solidFill>
                  <a:srgbClr val="1F497D"/>
                </a:solidFill>
                <a:latin typeface="Times New Roman"/>
                <a:cs typeface="Times New Roman"/>
              </a:rPr>
              <a:t>Ho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15" b="1">
                <a:solidFill>
                  <a:srgbClr val="1F497D"/>
                </a:solidFill>
                <a:latin typeface="Times New Roman"/>
                <a:cs typeface="Times New Roman"/>
              </a:rPr>
              <a:t>Chi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50" b="1">
                <a:solidFill>
                  <a:srgbClr val="1F497D"/>
                </a:solidFill>
                <a:latin typeface="Times New Roman"/>
                <a:cs typeface="Times New Roman"/>
              </a:rPr>
              <a:t>Minh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95" b="1">
                <a:solidFill>
                  <a:srgbClr val="1F497D"/>
                </a:solidFill>
                <a:latin typeface="Times New Roman"/>
                <a:cs typeface="Times New Roman"/>
              </a:rPr>
              <a:t>of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75" b="1">
                <a:solidFill>
                  <a:srgbClr val="1F497D"/>
                </a:solidFill>
                <a:latin typeface="Times New Roman"/>
                <a:cs typeface="Times New Roman"/>
              </a:rPr>
              <a:t>Vietnam</a:t>
            </a:r>
            <a:endParaRPr sz="1250">
              <a:latin typeface="Times New Roman"/>
              <a:cs typeface="Times New Roman"/>
            </a:endParaRPr>
          </a:p>
          <a:p>
            <a:pPr marL="12700" marR="372110">
              <a:lnSpc>
                <a:spcPts val="1420"/>
              </a:lnSpc>
              <a:spcBef>
                <a:spcPts val="495"/>
              </a:spcBef>
            </a:pPr>
            <a:r>
              <a:rPr dirty="0" sz="1250" spc="-20">
                <a:solidFill>
                  <a:srgbClr val="1F497D"/>
                </a:solidFill>
                <a:latin typeface="Calibri"/>
                <a:cs typeface="Calibri"/>
              </a:rPr>
              <a:t>Tom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did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archival research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and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read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more sources than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were required, even 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finding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original </a:t>
            </a:r>
            <a:r>
              <a:rPr dirty="0" sz="1250">
                <a:solidFill>
                  <a:srgbClr val="1F497D"/>
                </a:solidFill>
                <a:latin typeface="Calibri"/>
                <a:cs typeface="Calibri"/>
              </a:rPr>
              <a:t>letters</a:t>
            </a:r>
            <a:r>
              <a:rPr dirty="0" sz="1250" spc="-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online.</a:t>
            </a:r>
            <a:endParaRPr sz="1250">
              <a:latin typeface="Calibri"/>
              <a:cs typeface="Calibri"/>
            </a:endParaRPr>
          </a:p>
          <a:p>
            <a:pPr marL="12700" marR="414655">
              <a:lnSpc>
                <a:spcPts val="1420"/>
              </a:lnSpc>
              <a:spcBef>
                <a:spcPts val="270"/>
              </a:spcBef>
              <a:buChar char="•"/>
              <a:tabLst>
                <a:tab pos="130810" algn="l"/>
              </a:tabLst>
            </a:pPr>
            <a:r>
              <a:rPr dirty="0" sz="1250" spc="15">
                <a:solidFill>
                  <a:srgbClr val="1F497D"/>
                </a:solidFill>
                <a:latin typeface="Calibri"/>
                <a:cs typeface="Calibri"/>
              </a:rPr>
              <a:t>He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was able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to </a:t>
            </a:r>
            <a:r>
              <a:rPr dirty="0" sz="1250" spc="15">
                <a:solidFill>
                  <a:srgbClr val="1F497D"/>
                </a:solidFill>
                <a:latin typeface="Calibri"/>
                <a:cs typeface="Calibri"/>
              </a:rPr>
              <a:t>use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StoryMaps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to follow </a:t>
            </a:r>
            <a:r>
              <a:rPr dirty="0" sz="1250" spc="15">
                <a:solidFill>
                  <a:srgbClr val="1F497D"/>
                </a:solidFill>
                <a:latin typeface="Calibri"/>
                <a:cs typeface="Calibri"/>
              </a:rPr>
              <a:t>Ho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Chi </a:t>
            </a:r>
            <a:r>
              <a:rPr dirty="0" sz="1250">
                <a:solidFill>
                  <a:srgbClr val="1F497D"/>
                </a:solidFill>
                <a:latin typeface="Calibri"/>
                <a:cs typeface="Calibri"/>
              </a:rPr>
              <a:t>Minh’s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many movements  between Vietnam,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France,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China, the US, </a:t>
            </a:r>
            <a:r>
              <a:rPr dirty="0" sz="1250" spc="15">
                <a:solidFill>
                  <a:srgbClr val="1F497D"/>
                </a:solidFill>
                <a:latin typeface="Calibri"/>
                <a:cs typeface="Calibri"/>
              </a:rPr>
              <a:t>UK,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and the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Soviet</a:t>
            </a:r>
            <a:r>
              <a:rPr dirty="0" sz="1250" spc="-1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Union.</a:t>
            </a:r>
            <a:endParaRPr sz="1250">
              <a:latin typeface="Calibri"/>
              <a:cs typeface="Calibri"/>
            </a:endParaRPr>
          </a:p>
          <a:p>
            <a:pPr marL="12700" marR="5080">
              <a:lnSpc>
                <a:spcPts val="1420"/>
              </a:lnSpc>
              <a:spcBef>
                <a:spcPts val="229"/>
              </a:spcBef>
              <a:buChar char="•"/>
              <a:tabLst>
                <a:tab pos="130810" algn="l"/>
              </a:tabLst>
            </a:pP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For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this particular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project,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StoryMaps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worked really well, </a:t>
            </a:r>
            <a:r>
              <a:rPr dirty="0" sz="1250" spc="10">
                <a:solidFill>
                  <a:srgbClr val="1F497D"/>
                </a:solidFill>
                <a:latin typeface="Calibri"/>
                <a:cs typeface="Calibri"/>
              </a:rPr>
              <a:t>as the other students  </a:t>
            </a:r>
            <a:r>
              <a:rPr dirty="0" sz="1250" spc="5">
                <a:solidFill>
                  <a:srgbClr val="1F497D"/>
                </a:solidFill>
                <a:latin typeface="Calibri"/>
                <a:cs typeface="Calibri"/>
              </a:rPr>
              <a:t>noted.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741712" y="3029244"/>
            <a:ext cx="1510030" cy="1225550"/>
          </a:xfrm>
          <a:custGeom>
            <a:avLst/>
            <a:gdLst/>
            <a:ahLst/>
            <a:cxnLst/>
            <a:rect l="l" t="t" r="r" b="b"/>
            <a:pathLst>
              <a:path w="1510030" h="1225550">
                <a:moveTo>
                  <a:pt x="1203163" y="980354"/>
                </a:moveTo>
                <a:lnTo>
                  <a:pt x="996112" y="980354"/>
                </a:lnTo>
                <a:lnTo>
                  <a:pt x="1062282" y="1225442"/>
                </a:lnTo>
                <a:lnTo>
                  <a:pt x="1203163" y="980354"/>
                </a:lnTo>
                <a:close/>
              </a:path>
              <a:path w="1510030" h="1225550">
                <a:moveTo>
                  <a:pt x="731426" y="0"/>
                </a:moveTo>
                <a:lnTo>
                  <a:pt x="797596" y="245088"/>
                </a:lnTo>
                <a:lnTo>
                  <a:pt x="0" y="460428"/>
                </a:lnTo>
                <a:lnTo>
                  <a:pt x="198510" y="1195693"/>
                </a:lnTo>
                <a:lnTo>
                  <a:pt x="996112" y="980354"/>
                </a:lnTo>
                <a:lnTo>
                  <a:pt x="1203163" y="980354"/>
                </a:lnTo>
                <a:lnTo>
                  <a:pt x="1509575" y="447292"/>
                </a:lnTo>
                <a:lnTo>
                  <a:pt x="731426" y="0"/>
                </a:lnTo>
                <a:close/>
              </a:path>
            </a:pathLst>
          </a:custGeom>
          <a:solidFill>
            <a:srgbClr val="ABB1BF">
              <a:alpha val="2705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4593045" y="5078476"/>
            <a:ext cx="5052060" cy="1558925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250" spc="45" b="1">
                <a:solidFill>
                  <a:srgbClr val="1F497D"/>
                </a:solidFill>
                <a:latin typeface="Times New Roman"/>
                <a:cs typeface="Times New Roman"/>
              </a:rPr>
              <a:t>Project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80" b="1">
                <a:solidFill>
                  <a:srgbClr val="1F497D"/>
                </a:solidFill>
                <a:latin typeface="Times New Roman"/>
                <a:cs typeface="Times New Roman"/>
              </a:rPr>
              <a:t>by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75" b="1">
                <a:solidFill>
                  <a:srgbClr val="1F497D"/>
                </a:solidFill>
                <a:latin typeface="Times New Roman"/>
                <a:cs typeface="Times New Roman"/>
              </a:rPr>
              <a:t>Alex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50" b="1">
                <a:solidFill>
                  <a:srgbClr val="1F497D"/>
                </a:solidFill>
                <a:latin typeface="Times New Roman"/>
                <a:cs typeface="Times New Roman"/>
              </a:rPr>
              <a:t>Cateforis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145" b="1">
                <a:solidFill>
                  <a:srgbClr val="1F497D"/>
                </a:solidFill>
                <a:latin typeface="Times New Roman"/>
                <a:cs typeface="Times New Roman"/>
              </a:rPr>
              <a:t>on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114" b="1">
                <a:solidFill>
                  <a:srgbClr val="1F497D"/>
                </a:solidFill>
                <a:latin typeface="Times New Roman"/>
                <a:cs typeface="Times New Roman"/>
              </a:rPr>
              <a:t>the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105" b="1">
                <a:solidFill>
                  <a:srgbClr val="1F497D"/>
                </a:solidFill>
                <a:latin typeface="Times New Roman"/>
                <a:cs typeface="Times New Roman"/>
              </a:rPr>
              <a:t>Senegalese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95" b="1">
                <a:solidFill>
                  <a:srgbClr val="1F497D"/>
                </a:solidFill>
                <a:latin typeface="Times New Roman"/>
                <a:cs typeface="Times New Roman"/>
              </a:rPr>
              <a:t>movie</a:t>
            </a:r>
            <a:r>
              <a:rPr dirty="0" sz="1250" spc="10" b="1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dirty="0" sz="1250" spc="5" b="1">
                <a:solidFill>
                  <a:srgbClr val="1F497D"/>
                </a:solidFill>
                <a:latin typeface="Times New Roman"/>
                <a:cs typeface="Times New Roman"/>
              </a:rPr>
              <a:t>“Touki </a:t>
            </a:r>
            <a:r>
              <a:rPr dirty="0" sz="1250" spc="25" b="1">
                <a:solidFill>
                  <a:srgbClr val="1F497D"/>
                </a:solidFill>
                <a:latin typeface="Times New Roman"/>
                <a:cs typeface="Times New Roman"/>
              </a:rPr>
              <a:t>Bouki”</a:t>
            </a: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Alex participated in extracurricular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activities </a:t>
            </a: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to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do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research,</a:t>
            </a:r>
            <a:r>
              <a:rPr dirty="0" sz="1200" spc="3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including: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  <a:buChar char="•"/>
              <a:tabLst>
                <a:tab pos="122555" algn="l"/>
              </a:tabLst>
            </a:pP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Attending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the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“Unexpected Caribbean” Symposium </a:t>
            </a: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at</a:t>
            </a:r>
            <a:r>
              <a:rPr dirty="0" sz="1200" spc="2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1F497D"/>
                </a:solidFill>
                <a:latin typeface="Calibri"/>
                <a:cs typeface="Calibri"/>
              </a:rPr>
              <a:t>KU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1499"/>
              </a:lnSpc>
              <a:spcBef>
                <a:spcPts val="275"/>
              </a:spcBef>
              <a:buChar char="•"/>
              <a:tabLst>
                <a:tab pos="122555" algn="l"/>
              </a:tabLst>
            </a:pP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Going </a:t>
            </a: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to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a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film screening of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a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Senegalese movie </a:t>
            </a: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organized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by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the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Department of  African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and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African American</a:t>
            </a:r>
            <a:r>
              <a:rPr dirty="0" sz="1200" spc="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Studies</a:t>
            </a:r>
            <a:endParaRPr sz="1200">
              <a:latin typeface="Calibri"/>
              <a:cs typeface="Calibri"/>
            </a:endParaRPr>
          </a:p>
          <a:p>
            <a:pPr marL="12700" marR="43180">
              <a:lnSpc>
                <a:spcPct val="102299"/>
              </a:lnSpc>
              <a:spcBef>
                <a:spcPts val="220"/>
              </a:spcBef>
              <a:buChar char="•"/>
              <a:tabLst>
                <a:tab pos="122555" algn="l"/>
              </a:tabLst>
            </a:pP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Interviewing Mamadou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Dia, a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Senegalese </a:t>
            </a: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filmmaker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who was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the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inaugural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Hall  </a:t>
            </a: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Center </a:t>
            </a:r>
            <a:r>
              <a:rPr dirty="0" sz="1200" spc="-10">
                <a:solidFill>
                  <a:srgbClr val="1F497D"/>
                </a:solidFill>
                <a:latin typeface="Calibri"/>
                <a:cs typeface="Calibri"/>
              </a:rPr>
              <a:t>Interdisciplinary Scholar in </a:t>
            </a:r>
            <a:r>
              <a:rPr dirty="0" sz="1200" spc="-15">
                <a:solidFill>
                  <a:srgbClr val="1F497D"/>
                </a:solidFill>
                <a:latin typeface="Calibri"/>
                <a:cs typeface="Calibri"/>
              </a:rPr>
              <a:t>Fall</a:t>
            </a:r>
            <a:r>
              <a:rPr dirty="0" sz="1200" spc="2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1F497D"/>
                </a:solidFill>
                <a:latin typeface="Calibri"/>
                <a:cs typeface="Calibri"/>
              </a:rPr>
              <a:t>2018.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6073" y="10602916"/>
            <a:ext cx="5321935" cy="3879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1615" marR="120650" indent="-208915">
              <a:lnSpc>
                <a:spcPct val="100899"/>
              </a:lnSpc>
              <a:spcBef>
                <a:spcPts val="10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-5" b="1">
                <a:latin typeface="Calibri"/>
                <a:cs typeface="Calibri"/>
              </a:rPr>
              <a:t>Fostering </a:t>
            </a:r>
            <a:r>
              <a:rPr dirty="0" sz="1450" b="1">
                <a:latin typeface="Calibri"/>
                <a:cs typeface="Calibri"/>
              </a:rPr>
              <a:t>teamwork and </a:t>
            </a:r>
            <a:r>
              <a:rPr dirty="0" sz="1450" spc="-5" b="1">
                <a:latin typeface="Calibri"/>
                <a:cs typeface="Calibri"/>
              </a:rPr>
              <a:t>cross-cultural </a:t>
            </a:r>
            <a:r>
              <a:rPr dirty="0" sz="1450" b="1">
                <a:latin typeface="Calibri"/>
                <a:cs typeface="Calibri"/>
              </a:rPr>
              <a:t>analysis. </a:t>
            </a:r>
            <a:r>
              <a:rPr dirty="0" sz="1450">
                <a:latin typeface="Calibri"/>
                <a:cs typeface="Calibri"/>
              </a:rPr>
              <a:t>Students </a:t>
            </a:r>
            <a:r>
              <a:rPr dirty="0" sz="1450" spc="-10">
                <a:latin typeface="Calibri"/>
                <a:cs typeface="Calibri"/>
              </a:rPr>
              <a:t>worked  </a:t>
            </a:r>
            <a:r>
              <a:rPr dirty="0" sz="1450" spc="5">
                <a:latin typeface="Calibri"/>
                <a:cs typeface="Calibri"/>
              </a:rPr>
              <a:t>in </a:t>
            </a:r>
            <a:r>
              <a:rPr dirty="0" sz="1450">
                <a:latin typeface="Calibri"/>
                <a:cs typeface="Calibri"/>
              </a:rPr>
              <a:t>groups </a:t>
            </a:r>
            <a:r>
              <a:rPr dirty="0" sz="1450" spc="5">
                <a:latin typeface="Calibri"/>
                <a:cs typeface="Calibri"/>
              </a:rPr>
              <a:t>of </a:t>
            </a:r>
            <a:r>
              <a:rPr dirty="0" sz="1450">
                <a:latin typeface="Calibri"/>
                <a:cs typeface="Calibri"/>
              </a:rPr>
              <a:t>2-3, </a:t>
            </a:r>
            <a:r>
              <a:rPr dirty="0" sz="1450" spc="5">
                <a:latin typeface="Calibri"/>
                <a:cs typeface="Calibri"/>
              </a:rPr>
              <a:t>each </a:t>
            </a:r>
            <a:r>
              <a:rPr dirty="0" sz="1450" spc="-5">
                <a:latin typeface="Calibri"/>
                <a:cs typeface="Calibri"/>
              </a:rPr>
              <a:t>concentrating </a:t>
            </a:r>
            <a:r>
              <a:rPr dirty="0" sz="1450" spc="5">
                <a:latin typeface="Calibri"/>
                <a:cs typeface="Calibri"/>
              </a:rPr>
              <a:t>on a </a:t>
            </a:r>
            <a:r>
              <a:rPr dirty="0" sz="1450" spc="-10">
                <a:latin typeface="Calibri"/>
                <a:cs typeface="Calibri"/>
              </a:rPr>
              <a:t>different </a:t>
            </a:r>
            <a:r>
              <a:rPr dirty="0" sz="1450">
                <a:latin typeface="Calibri"/>
                <a:cs typeface="Calibri"/>
              </a:rPr>
              <a:t>francophone  region </a:t>
            </a:r>
            <a:r>
              <a:rPr dirty="0" sz="1450" spc="5">
                <a:latin typeface="Calibri"/>
                <a:cs typeface="Calibri"/>
              </a:rPr>
              <a:t>but under one </a:t>
            </a:r>
            <a:r>
              <a:rPr dirty="0" sz="1450">
                <a:latin typeface="Calibri"/>
                <a:cs typeface="Calibri"/>
              </a:rPr>
              <a:t>umbrella subject. </a:t>
            </a:r>
            <a:r>
              <a:rPr dirty="0" sz="1450" spc="5">
                <a:latin typeface="Calibri"/>
                <a:cs typeface="Calibri"/>
              </a:rPr>
              <a:t>In the end, </a:t>
            </a:r>
            <a:r>
              <a:rPr dirty="0" sz="1450">
                <a:latin typeface="Calibri"/>
                <a:cs typeface="Calibri"/>
              </a:rPr>
              <a:t>they </a:t>
            </a:r>
            <a:r>
              <a:rPr dirty="0" sz="1450" spc="5">
                <a:latin typeface="Calibri"/>
                <a:cs typeface="Calibri"/>
              </a:rPr>
              <a:t>had </a:t>
            </a:r>
            <a:r>
              <a:rPr dirty="0" sz="1450" spc="-5">
                <a:latin typeface="Calibri"/>
                <a:cs typeface="Calibri"/>
              </a:rPr>
              <a:t>to  present </a:t>
            </a:r>
            <a:r>
              <a:rPr dirty="0" sz="1450" spc="5">
                <a:latin typeface="Calibri"/>
                <a:cs typeface="Calibri"/>
              </a:rPr>
              <a:t>a </a:t>
            </a:r>
            <a:r>
              <a:rPr dirty="0" sz="1450">
                <a:latin typeface="Calibri"/>
                <a:cs typeface="Calibri"/>
              </a:rPr>
              <a:t>comparison between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regions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 spc="5">
                <a:latin typeface="Calibri"/>
                <a:cs typeface="Calibri"/>
              </a:rPr>
              <a:t>the</a:t>
            </a:r>
            <a:r>
              <a:rPr dirty="0" sz="1450" spc="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class.</a:t>
            </a:r>
            <a:endParaRPr sz="1450">
              <a:latin typeface="Calibri"/>
              <a:cs typeface="Calibri"/>
            </a:endParaRPr>
          </a:p>
          <a:p>
            <a:pPr marL="221615" marR="5080" indent="-20891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b="1">
                <a:latin typeface="Calibri"/>
                <a:cs typeface="Calibri"/>
              </a:rPr>
              <a:t>Increasing students’ digital </a:t>
            </a:r>
            <a:r>
              <a:rPr dirty="0" sz="1450" spc="-5" b="1">
                <a:latin typeface="Calibri"/>
                <a:cs typeface="Calibri"/>
              </a:rPr>
              <a:t>literacy </a:t>
            </a:r>
            <a:r>
              <a:rPr dirty="0" sz="1450" spc="5" b="1">
                <a:latin typeface="Calibri"/>
                <a:cs typeface="Calibri"/>
              </a:rPr>
              <a:t>in an </a:t>
            </a:r>
            <a:r>
              <a:rPr dirty="0" sz="1450" b="1">
                <a:latin typeface="Calibri"/>
                <a:cs typeface="Calibri"/>
              </a:rPr>
              <a:t>academic setting</a:t>
            </a:r>
            <a:r>
              <a:rPr dirty="0" sz="1450">
                <a:latin typeface="Calibri"/>
                <a:cs typeface="Calibri"/>
              </a:rPr>
              <a:t>.  Students </a:t>
            </a:r>
            <a:r>
              <a:rPr dirty="0" sz="1450" spc="-10">
                <a:latin typeface="Calibri"/>
                <a:cs typeface="Calibri"/>
              </a:rPr>
              <a:t>worked </a:t>
            </a:r>
            <a:r>
              <a:rPr dirty="0" sz="1450" spc="-5">
                <a:latin typeface="Calibri"/>
                <a:cs typeface="Calibri"/>
              </a:rPr>
              <a:t>creatively </a:t>
            </a:r>
            <a:r>
              <a:rPr dirty="0" sz="1450" spc="5">
                <a:latin typeface="Calibri"/>
                <a:cs typeface="Calibri"/>
              </a:rPr>
              <a:t>with the </a:t>
            </a:r>
            <a:r>
              <a:rPr dirty="0" sz="1450">
                <a:latin typeface="Calibri"/>
                <a:cs typeface="Calibri"/>
              </a:rPr>
              <a:t>tool </a:t>
            </a:r>
            <a:r>
              <a:rPr dirty="0" sz="1450" spc="5" i="1">
                <a:latin typeface="Calibri"/>
                <a:cs typeface="Calibri"/>
              </a:rPr>
              <a:t>StoryMap </a:t>
            </a:r>
            <a:r>
              <a:rPr dirty="0" sz="1450" spc="5">
                <a:latin typeface="Calibri"/>
                <a:cs typeface="Calibri"/>
              </a:rPr>
              <a:t>which had been  </a:t>
            </a:r>
            <a:r>
              <a:rPr dirty="0" sz="1450">
                <a:latin typeface="Calibri"/>
                <a:cs typeface="Calibri"/>
              </a:rPr>
              <a:t>successfully </a:t>
            </a:r>
            <a:r>
              <a:rPr dirty="0" sz="1450" spc="-5">
                <a:latin typeface="Calibri"/>
                <a:cs typeface="Calibri"/>
              </a:rPr>
              <a:t>tested </a:t>
            </a:r>
            <a:r>
              <a:rPr dirty="0" sz="1450" spc="5">
                <a:latin typeface="Calibri"/>
                <a:cs typeface="Calibri"/>
              </a:rPr>
              <a:t>by a </a:t>
            </a:r>
            <a:r>
              <a:rPr dirty="0" sz="1450">
                <a:latin typeface="Calibri"/>
                <a:cs typeface="Calibri"/>
              </a:rPr>
              <a:t>colleague </a:t>
            </a:r>
            <a:r>
              <a:rPr dirty="0" sz="1450" spc="5">
                <a:latin typeface="Calibri"/>
                <a:cs typeface="Calibri"/>
              </a:rPr>
              <a:t>in Spring</a:t>
            </a:r>
            <a:r>
              <a:rPr dirty="0" sz="1450" spc="20">
                <a:latin typeface="Calibri"/>
                <a:cs typeface="Calibri"/>
              </a:rPr>
              <a:t> </a:t>
            </a:r>
            <a:r>
              <a:rPr dirty="0" sz="1450" spc="5">
                <a:latin typeface="Calibri"/>
                <a:cs typeface="Calibri"/>
              </a:rPr>
              <a:t>2018.</a:t>
            </a:r>
            <a:endParaRPr sz="1450">
              <a:latin typeface="Calibri"/>
              <a:cs typeface="Calibri"/>
            </a:endParaRPr>
          </a:p>
          <a:p>
            <a:pPr marL="221615" marR="64769" indent="-208915">
              <a:lnSpc>
                <a:spcPct val="100899"/>
              </a:lnSpc>
              <a:spcBef>
                <a:spcPts val="58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5" b="1">
                <a:latin typeface="Calibri"/>
                <a:cs typeface="Calibri"/>
              </a:rPr>
              <a:t>Helping </a:t>
            </a:r>
            <a:r>
              <a:rPr dirty="0" sz="1450" b="1">
                <a:latin typeface="Calibri"/>
                <a:cs typeface="Calibri"/>
              </a:rPr>
              <a:t>students acquire </a:t>
            </a:r>
            <a:r>
              <a:rPr dirty="0" sz="1450" spc="-5" b="1">
                <a:latin typeface="Calibri"/>
                <a:cs typeface="Calibri"/>
              </a:rPr>
              <a:t>research </a:t>
            </a:r>
            <a:r>
              <a:rPr dirty="0" sz="1450" b="1">
                <a:latin typeface="Calibri"/>
                <a:cs typeface="Calibri"/>
              </a:rPr>
              <a:t>skills, specialized knowledge,  and critical thinking</a:t>
            </a:r>
            <a:r>
              <a:rPr dirty="0" sz="1450">
                <a:latin typeface="Calibri"/>
                <a:cs typeface="Calibri"/>
              </a:rPr>
              <a:t>.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final assignment was </a:t>
            </a:r>
            <a:r>
              <a:rPr dirty="0" sz="1450" spc="-5">
                <a:latin typeface="Calibri"/>
                <a:cs typeface="Calibri"/>
              </a:rPr>
              <a:t>scaffolded </a:t>
            </a:r>
            <a:r>
              <a:rPr dirty="0" sz="1450" spc="5">
                <a:latin typeface="Calibri"/>
                <a:cs typeface="Calibri"/>
              </a:rPr>
              <a:t>by </a:t>
            </a:r>
            <a:r>
              <a:rPr dirty="0" sz="1450">
                <a:latin typeface="Calibri"/>
                <a:cs typeface="Calibri"/>
              </a:rPr>
              <a:t>seven  </a:t>
            </a:r>
            <a:r>
              <a:rPr dirty="0" sz="1450" spc="-5">
                <a:latin typeface="Calibri"/>
                <a:cs typeface="Calibri"/>
              </a:rPr>
              <a:t>steps, </a:t>
            </a:r>
            <a:r>
              <a:rPr dirty="0" sz="1450" spc="5">
                <a:latin typeface="Calibri"/>
                <a:cs typeface="Calibri"/>
              </a:rPr>
              <a:t>including </a:t>
            </a:r>
            <a:r>
              <a:rPr dirty="0" sz="1450">
                <a:latin typeface="Calibri"/>
                <a:cs typeface="Calibri"/>
              </a:rPr>
              <a:t>consultation </a:t>
            </a:r>
            <a:r>
              <a:rPr dirty="0" sz="1450" spc="5">
                <a:latin typeface="Calibri"/>
                <a:cs typeface="Calibri"/>
              </a:rPr>
              <a:t>with a </a:t>
            </a:r>
            <a:r>
              <a:rPr dirty="0" sz="1450">
                <a:latin typeface="Calibri"/>
                <a:cs typeface="Calibri"/>
              </a:rPr>
              <a:t>librarian, </a:t>
            </a:r>
            <a:r>
              <a:rPr dirty="0" sz="1450" spc="5">
                <a:latin typeface="Calibri"/>
                <a:cs typeface="Calibri"/>
              </a:rPr>
              <a:t>a StoryMap </a:t>
            </a:r>
            <a:r>
              <a:rPr dirty="0" sz="1450">
                <a:latin typeface="Calibri"/>
                <a:cs typeface="Calibri"/>
              </a:rPr>
              <a:t>training  session, </a:t>
            </a:r>
            <a:r>
              <a:rPr dirty="0" sz="1450" spc="-5">
                <a:latin typeface="Calibri"/>
                <a:cs typeface="Calibri"/>
              </a:rPr>
              <a:t>progress </a:t>
            </a:r>
            <a:r>
              <a:rPr dirty="0" sz="1450">
                <a:latin typeface="Calibri"/>
                <a:cs typeface="Calibri"/>
              </a:rPr>
              <a:t>reports, </a:t>
            </a:r>
            <a:r>
              <a:rPr dirty="0" sz="1450" spc="5">
                <a:latin typeface="Calibri"/>
                <a:cs typeface="Calibri"/>
              </a:rPr>
              <a:t>a </a:t>
            </a:r>
            <a:r>
              <a:rPr dirty="0" sz="1450" spc="-5">
                <a:latin typeface="Calibri"/>
                <a:cs typeface="Calibri"/>
              </a:rPr>
              <a:t>presentation, </a:t>
            </a:r>
            <a:r>
              <a:rPr dirty="0" sz="1450" spc="5">
                <a:latin typeface="Calibri"/>
                <a:cs typeface="Calibri"/>
              </a:rPr>
              <a:t>and</a:t>
            </a:r>
            <a:r>
              <a:rPr dirty="0" sz="1450" spc="4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evaluation.</a:t>
            </a:r>
            <a:endParaRPr sz="1450">
              <a:latin typeface="Calibri"/>
              <a:cs typeface="Calibri"/>
            </a:endParaRPr>
          </a:p>
          <a:p>
            <a:pPr marL="221615" marR="67310" indent="-208915">
              <a:lnSpc>
                <a:spcPct val="103000"/>
              </a:lnSpc>
              <a:spcBef>
                <a:spcPts val="495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b="1">
                <a:latin typeface="Calibri"/>
                <a:cs typeface="Calibri"/>
              </a:rPr>
              <a:t>Providing feedback and support</a:t>
            </a:r>
            <a:r>
              <a:rPr dirty="0" sz="1450">
                <a:latin typeface="Calibri"/>
                <a:cs typeface="Calibri"/>
              </a:rPr>
              <a:t>. </a:t>
            </a:r>
            <a:r>
              <a:rPr dirty="0" sz="1450" spc="5">
                <a:latin typeface="Calibri"/>
                <a:cs typeface="Calibri"/>
              </a:rPr>
              <a:t>Time </a:t>
            </a:r>
            <a:r>
              <a:rPr dirty="0" sz="1450">
                <a:latin typeface="Calibri"/>
                <a:cs typeface="Calibri"/>
              </a:rPr>
              <a:t>was given </a:t>
            </a:r>
            <a:r>
              <a:rPr dirty="0" sz="1450" spc="5">
                <a:latin typeface="Calibri"/>
                <a:cs typeface="Calibri"/>
              </a:rPr>
              <a:t>in </a:t>
            </a:r>
            <a:r>
              <a:rPr dirty="0" sz="1450">
                <a:latin typeface="Calibri"/>
                <a:cs typeface="Calibri"/>
              </a:rPr>
              <a:t>class </a:t>
            </a:r>
            <a:r>
              <a:rPr dirty="0" sz="1450" spc="-10">
                <a:latin typeface="Calibri"/>
                <a:cs typeface="Calibri"/>
              </a:rPr>
              <a:t>for </a:t>
            </a:r>
            <a:r>
              <a:rPr dirty="0" sz="1450">
                <a:latin typeface="Calibri"/>
                <a:cs typeface="Calibri"/>
              </a:rPr>
              <a:t>group  work </a:t>
            </a:r>
            <a:r>
              <a:rPr dirty="0" sz="1450" spc="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meetings </a:t>
            </a:r>
            <a:r>
              <a:rPr dirty="0" sz="1450" spc="5">
                <a:latin typeface="Calibri"/>
                <a:cs typeface="Calibri"/>
              </a:rPr>
              <a:t>with the </a:t>
            </a:r>
            <a:r>
              <a:rPr dirty="0" sz="1450">
                <a:latin typeface="Calibri"/>
                <a:cs typeface="Calibri"/>
              </a:rPr>
              <a:t>instructor </a:t>
            </a:r>
            <a:r>
              <a:rPr dirty="0" sz="1450" spc="-5">
                <a:latin typeface="Calibri"/>
                <a:cs typeface="Calibri"/>
              </a:rPr>
              <a:t>at </a:t>
            </a:r>
            <a:r>
              <a:rPr dirty="0" sz="1450" spc="-10">
                <a:latin typeface="Calibri"/>
                <a:cs typeface="Calibri"/>
              </a:rPr>
              <a:t>different </a:t>
            </a:r>
            <a:r>
              <a:rPr dirty="0" sz="1450">
                <a:latin typeface="Calibri"/>
                <a:cs typeface="Calibri"/>
              </a:rPr>
              <a:t>project</a:t>
            </a:r>
            <a:r>
              <a:rPr dirty="0" sz="1450" spc="70">
                <a:latin typeface="Calibri"/>
                <a:cs typeface="Calibri"/>
              </a:rPr>
              <a:t> </a:t>
            </a:r>
            <a:r>
              <a:rPr dirty="0" sz="1450" spc="-5">
                <a:latin typeface="Calibri"/>
                <a:cs typeface="Calibri"/>
              </a:rPr>
              <a:t>stages.</a:t>
            </a:r>
            <a:endParaRPr sz="1450">
              <a:latin typeface="Calibri"/>
              <a:cs typeface="Calibri"/>
            </a:endParaRPr>
          </a:p>
          <a:p>
            <a:pPr algn="just" marL="221615" marR="250190" indent="-208915">
              <a:lnSpc>
                <a:spcPct val="101400"/>
              </a:lnSpc>
              <a:spcBef>
                <a:spcPts val="520"/>
              </a:spcBef>
              <a:buFont typeface="Arial"/>
              <a:buChar char="•"/>
              <a:tabLst>
                <a:tab pos="222250" algn="l"/>
              </a:tabLst>
            </a:pPr>
            <a:r>
              <a:rPr dirty="0" sz="1450" b="1">
                <a:latin typeface="Calibri"/>
                <a:cs typeface="Calibri"/>
              </a:rPr>
              <a:t>Appropriate assessment</a:t>
            </a:r>
            <a:r>
              <a:rPr dirty="0" sz="1450">
                <a:latin typeface="Calibri"/>
                <a:cs typeface="Calibri"/>
              </a:rPr>
              <a:t>. Creation of </a:t>
            </a:r>
            <a:r>
              <a:rPr dirty="0" sz="1450" spc="5">
                <a:latin typeface="Calibri"/>
                <a:cs typeface="Calibri"/>
              </a:rPr>
              <a:t>a </a:t>
            </a:r>
            <a:r>
              <a:rPr dirty="0" sz="1450">
                <a:latin typeface="Calibri"/>
                <a:cs typeface="Calibri"/>
              </a:rPr>
              <a:t>rubric provided students  </a:t>
            </a:r>
            <a:r>
              <a:rPr dirty="0" sz="1450" spc="5">
                <a:latin typeface="Calibri"/>
                <a:cs typeface="Calibri"/>
              </a:rPr>
              <a:t>with a guide </a:t>
            </a:r>
            <a:r>
              <a:rPr dirty="0" sz="1450" spc="-10">
                <a:latin typeface="Calibri"/>
                <a:cs typeface="Calibri"/>
              </a:rPr>
              <a:t>for </a:t>
            </a:r>
            <a:r>
              <a:rPr dirty="0" sz="1450">
                <a:latin typeface="Calibri"/>
                <a:cs typeface="Calibri"/>
              </a:rPr>
              <a:t>what was expected </a:t>
            </a:r>
            <a:r>
              <a:rPr dirty="0" sz="1450" spc="5">
                <a:latin typeface="Calibri"/>
                <a:cs typeface="Calibri"/>
              </a:rPr>
              <a:t>of them and a </a:t>
            </a:r>
            <a:r>
              <a:rPr dirty="0" sz="1450" spc="-10">
                <a:latin typeface="Calibri"/>
                <a:cs typeface="Calibri"/>
              </a:rPr>
              <a:t>way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>
                <a:latin typeface="Calibri"/>
                <a:cs typeface="Calibri"/>
              </a:rPr>
              <a:t>assess  </a:t>
            </a:r>
            <a:r>
              <a:rPr dirty="0" sz="1450" spc="5">
                <a:latin typeface="Calibri"/>
                <a:cs typeface="Calibri"/>
              </a:rPr>
              <a:t>them on the </a:t>
            </a:r>
            <a:r>
              <a:rPr dirty="0" sz="1450">
                <a:latin typeface="Calibri"/>
                <a:cs typeface="Calibri"/>
              </a:rPr>
              <a:t>objectives of </a:t>
            </a:r>
            <a:r>
              <a:rPr dirty="0" sz="1450" spc="5">
                <a:latin typeface="Calibri"/>
                <a:cs typeface="Calibri"/>
              </a:rPr>
              <a:t>the</a:t>
            </a:r>
            <a:r>
              <a:rPr dirty="0" sz="1450" spc="-1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project.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472253" y="2594469"/>
            <a:ext cx="5411513" cy="24293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470071" y="2592288"/>
            <a:ext cx="5415915" cy="2433955"/>
          </a:xfrm>
          <a:custGeom>
            <a:avLst/>
            <a:gdLst/>
            <a:ahLst/>
            <a:cxnLst/>
            <a:rect l="l" t="t" r="r" b="b"/>
            <a:pathLst>
              <a:path w="5415915" h="2433954">
                <a:moveTo>
                  <a:pt x="0" y="0"/>
                </a:moveTo>
                <a:lnTo>
                  <a:pt x="5415876" y="0"/>
                </a:lnTo>
                <a:lnTo>
                  <a:pt x="5415876" y="2433701"/>
                </a:lnTo>
                <a:lnTo>
                  <a:pt x="0" y="2433701"/>
                </a:lnTo>
                <a:lnTo>
                  <a:pt x="0" y="0"/>
                </a:lnTo>
                <a:close/>
              </a:path>
            </a:pathLst>
          </a:custGeom>
          <a:ln w="4362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153681" y="7139096"/>
            <a:ext cx="5655291" cy="2531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4151500" y="7136914"/>
            <a:ext cx="5659755" cy="2536190"/>
          </a:xfrm>
          <a:custGeom>
            <a:avLst/>
            <a:gdLst/>
            <a:ahLst/>
            <a:cxnLst/>
            <a:rect l="l" t="t" r="r" b="b"/>
            <a:pathLst>
              <a:path w="5659755" h="2536190">
                <a:moveTo>
                  <a:pt x="0" y="0"/>
                </a:moveTo>
                <a:lnTo>
                  <a:pt x="5659654" y="0"/>
                </a:lnTo>
                <a:lnTo>
                  <a:pt x="5659654" y="2535779"/>
                </a:lnTo>
                <a:lnTo>
                  <a:pt x="0" y="2535779"/>
                </a:lnTo>
                <a:lnTo>
                  <a:pt x="0" y="0"/>
                </a:lnTo>
                <a:close/>
              </a:path>
            </a:pathLst>
          </a:custGeom>
          <a:ln w="4362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13863" y="2259750"/>
            <a:ext cx="6290945" cy="32816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96215">
              <a:lnSpc>
                <a:spcPct val="100000"/>
              </a:lnSpc>
              <a:spcBef>
                <a:spcPts val="130"/>
              </a:spcBef>
            </a:pPr>
            <a:r>
              <a:rPr dirty="0" sz="3200" spc="-390" i="1">
                <a:solidFill>
                  <a:srgbClr val="FFFFFF"/>
                </a:solidFill>
                <a:latin typeface="Times New Roman"/>
                <a:cs typeface="Times New Roman"/>
              </a:rPr>
              <a:t>Course</a:t>
            </a:r>
            <a:r>
              <a:rPr dirty="0" sz="3200" spc="-21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250" i="1">
                <a:solidFill>
                  <a:srgbClr val="FFFFFF"/>
                </a:solidFill>
                <a:latin typeface="Times New Roman"/>
                <a:cs typeface="Times New Roman"/>
              </a:rPr>
              <a:t>Background</a:t>
            </a:r>
            <a:endParaRPr sz="3200">
              <a:latin typeface="Times New Roman"/>
              <a:cs typeface="Times New Roman"/>
            </a:endParaRPr>
          </a:p>
          <a:p>
            <a:pPr marL="221615" marR="5080" indent="-208915">
              <a:lnSpc>
                <a:spcPct val="101000"/>
              </a:lnSpc>
              <a:spcBef>
                <a:spcPts val="305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5" b="1">
                <a:latin typeface="Calibri"/>
                <a:cs typeface="Calibri"/>
              </a:rPr>
              <a:t>FREN 431 The </a:t>
            </a:r>
            <a:r>
              <a:rPr dirty="0" sz="1450" b="1">
                <a:latin typeface="Calibri"/>
                <a:cs typeface="Calibri"/>
              </a:rPr>
              <a:t>French-Speaking </a:t>
            </a:r>
            <a:r>
              <a:rPr dirty="0" sz="1450" spc="-5" b="1">
                <a:latin typeface="Calibri"/>
                <a:cs typeface="Calibri"/>
              </a:rPr>
              <a:t>World </a:t>
            </a:r>
            <a:r>
              <a:rPr dirty="0" sz="1450">
                <a:latin typeface="Calibri"/>
                <a:cs typeface="Calibri"/>
              </a:rPr>
              <a:t>introduces students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French-  </a:t>
            </a:r>
            <a:r>
              <a:rPr dirty="0" sz="1450" spc="5">
                <a:latin typeface="Calibri"/>
                <a:cs typeface="Calibri"/>
              </a:rPr>
              <a:t>speaking </a:t>
            </a:r>
            <a:r>
              <a:rPr dirty="0" sz="1450">
                <a:latin typeface="Calibri"/>
                <a:cs typeface="Calibri"/>
              </a:rPr>
              <a:t>world </a:t>
            </a:r>
            <a:r>
              <a:rPr dirty="0" sz="1450" spc="5">
                <a:latin typeface="Calibri"/>
                <a:cs typeface="Calibri"/>
              </a:rPr>
              <a:t>with particular emphasis on the </a:t>
            </a:r>
            <a:r>
              <a:rPr dirty="0" sz="1450">
                <a:latin typeface="Calibri"/>
                <a:cs typeface="Calibri"/>
              </a:rPr>
              <a:t>Americas, </a:t>
            </a:r>
            <a:r>
              <a:rPr dirty="0" sz="1450" spc="5">
                <a:latin typeface="Calibri"/>
                <a:cs typeface="Calibri"/>
              </a:rPr>
              <a:t>the Caribbean, </a:t>
            </a:r>
            <a:r>
              <a:rPr dirty="0" sz="1450">
                <a:latin typeface="Calibri"/>
                <a:cs typeface="Calibri"/>
              </a:rPr>
              <a:t>Africa,  </a:t>
            </a:r>
            <a:r>
              <a:rPr dirty="0" sz="1450" spc="5">
                <a:latin typeface="Calibri"/>
                <a:cs typeface="Calibri"/>
              </a:rPr>
              <a:t>and the Indian Ocean. </a:t>
            </a:r>
            <a:r>
              <a:rPr dirty="0" sz="1450" spc="-20">
                <a:latin typeface="Calibri"/>
                <a:cs typeface="Calibri"/>
              </a:rPr>
              <a:t>We </a:t>
            </a:r>
            <a:r>
              <a:rPr dirty="0" sz="1450">
                <a:latin typeface="Calibri"/>
                <a:cs typeface="Calibri"/>
              </a:rPr>
              <a:t>study </a:t>
            </a:r>
            <a:r>
              <a:rPr dirty="0" sz="1450" spc="5">
                <a:latin typeface="Calibri"/>
                <a:cs typeface="Calibri"/>
              </a:rPr>
              <a:t>a </a:t>
            </a:r>
            <a:r>
              <a:rPr dirty="0" sz="1450">
                <a:latin typeface="Calibri"/>
                <a:cs typeface="Calibri"/>
              </a:rPr>
              <a:t>variety </a:t>
            </a:r>
            <a:r>
              <a:rPr dirty="0" sz="1450" spc="5">
                <a:latin typeface="Calibri"/>
                <a:cs typeface="Calibri"/>
              </a:rPr>
              <a:t>of </a:t>
            </a:r>
            <a:r>
              <a:rPr dirty="0" sz="1450">
                <a:latin typeface="Calibri"/>
                <a:cs typeface="Calibri"/>
              </a:rPr>
              <a:t>materials (fictional </a:t>
            </a:r>
            <a:r>
              <a:rPr dirty="0" sz="1450" spc="5">
                <a:latin typeface="Calibri"/>
                <a:cs typeface="Calibri"/>
              </a:rPr>
              <a:t>and non-  </a:t>
            </a:r>
            <a:r>
              <a:rPr dirty="0" sz="1450">
                <a:latin typeface="Calibri"/>
                <a:cs typeface="Calibri"/>
              </a:rPr>
              <a:t>fictional </a:t>
            </a:r>
            <a:r>
              <a:rPr dirty="0" sz="1450" spc="-5">
                <a:latin typeface="Calibri"/>
                <a:cs typeface="Calibri"/>
              </a:rPr>
              <a:t>texts, </a:t>
            </a:r>
            <a:r>
              <a:rPr dirty="0" sz="1450">
                <a:latin typeface="Calibri"/>
                <a:cs typeface="Calibri"/>
              </a:rPr>
              <a:t>art, comics, film, </a:t>
            </a:r>
            <a:r>
              <a:rPr dirty="0" sz="1450" spc="5">
                <a:latin typeface="Calibri"/>
                <a:cs typeface="Calibri"/>
              </a:rPr>
              <a:t>music, </a:t>
            </a:r>
            <a:r>
              <a:rPr dirty="0" sz="1450">
                <a:latin typeface="Calibri"/>
                <a:cs typeface="Calibri"/>
              </a:rPr>
              <a:t>documentaries)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>
                <a:latin typeface="Calibri"/>
                <a:cs typeface="Calibri"/>
              </a:rPr>
              <a:t>get insights </a:t>
            </a:r>
            <a:r>
              <a:rPr dirty="0" sz="1450" spc="-5">
                <a:latin typeface="Calibri"/>
                <a:cs typeface="Calibri"/>
              </a:rPr>
              <a:t>into </a:t>
            </a:r>
            <a:r>
              <a:rPr dirty="0" sz="1450" spc="5">
                <a:latin typeface="Calibri"/>
                <a:cs typeface="Calibri"/>
              </a:rPr>
              <a:t>the  </a:t>
            </a:r>
            <a:r>
              <a:rPr dirty="0" sz="1450">
                <a:latin typeface="Calibri"/>
                <a:cs typeface="Calibri"/>
              </a:rPr>
              <a:t>historical, linguistic, </a:t>
            </a:r>
            <a:r>
              <a:rPr dirty="0" sz="1450" spc="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societal specificities of </a:t>
            </a:r>
            <a:r>
              <a:rPr dirty="0" sz="1450" spc="5">
                <a:latin typeface="Calibri"/>
                <a:cs typeface="Calibri"/>
              </a:rPr>
              <a:t>each </a:t>
            </a:r>
            <a:r>
              <a:rPr dirty="0" sz="1450">
                <a:latin typeface="Calibri"/>
                <a:cs typeface="Calibri"/>
              </a:rPr>
              <a:t>region. </a:t>
            </a:r>
            <a:r>
              <a:rPr dirty="0" sz="1450" spc="-15">
                <a:latin typeface="Calibri"/>
                <a:cs typeface="Calibri"/>
              </a:rPr>
              <a:t>Moreover, </a:t>
            </a:r>
            <a:r>
              <a:rPr dirty="0" sz="1450">
                <a:latin typeface="Calibri"/>
                <a:cs typeface="Calibri"/>
              </a:rPr>
              <a:t>students  </a:t>
            </a:r>
            <a:r>
              <a:rPr dirty="0" sz="1450" spc="-5">
                <a:latin typeface="Calibri"/>
                <a:cs typeface="Calibri"/>
              </a:rPr>
              <a:t>have </a:t>
            </a:r>
            <a:r>
              <a:rPr dirty="0" sz="1450" spc="5">
                <a:latin typeface="Calibri"/>
                <a:cs typeface="Calibri"/>
              </a:rPr>
              <a:t>the opportunity </a:t>
            </a:r>
            <a:r>
              <a:rPr dirty="0" sz="1450" spc="-5">
                <a:latin typeface="Calibri"/>
                <a:cs typeface="Calibri"/>
              </a:rPr>
              <a:t>to exchange </a:t>
            </a:r>
            <a:r>
              <a:rPr dirty="0" sz="1450" spc="5">
                <a:latin typeface="Calibri"/>
                <a:cs typeface="Calibri"/>
              </a:rPr>
              <a:t>with visiting </a:t>
            </a:r>
            <a:r>
              <a:rPr dirty="0" sz="1450" spc="-5">
                <a:latin typeface="Calibri"/>
                <a:cs typeface="Calibri"/>
              </a:rPr>
              <a:t>speakers from </a:t>
            </a:r>
            <a:r>
              <a:rPr dirty="0" sz="1450">
                <a:latin typeface="Calibri"/>
                <a:cs typeface="Calibri"/>
              </a:rPr>
              <a:t>Francophone  regions.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 spc="-5">
                <a:latin typeface="Calibri"/>
                <a:cs typeface="Calibri"/>
              </a:rPr>
              <a:t>course </a:t>
            </a:r>
            <a:r>
              <a:rPr dirty="0" sz="1450">
                <a:latin typeface="Calibri"/>
                <a:cs typeface="Calibri"/>
              </a:rPr>
              <a:t>is taught </a:t>
            </a:r>
            <a:r>
              <a:rPr dirty="0" sz="1450" spc="5">
                <a:latin typeface="Calibri"/>
                <a:cs typeface="Calibri"/>
              </a:rPr>
              <a:t>in </a:t>
            </a:r>
            <a:r>
              <a:rPr dirty="0" sz="1450">
                <a:latin typeface="Calibri"/>
                <a:cs typeface="Calibri"/>
              </a:rPr>
              <a:t>French </a:t>
            </a:r>
            <a:r>
              <a:rPr dirty="0" sz="1450" spc="5">
                <a:latin typeface="Calibri"/>
                <a:cs typeface="Calibri"/>
              </a:rPr>
              <a:t>and includes </a:t>
            </a:r>
            <a:r>
              <a:rPr dirty="0" sz="1450" spc="-5">
                <a:latin typeface="Calibri"/>
                <a:cs typeface="Calibri"/>
              </a:rPr>
              <a:t>out-of-class</a:t>
            </a:r>
            <a:r>
              <a:rPr dirty="0" sz="1450" spc="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activities.</a:t>
            </a:r>
            <a:endParaRPr sz="1450">
              <a:latin typeface="Calibri"/>
              <a:cs typeface="Calibri"/>
            </a:endParaRPr>
          </a:p>
          <a:p>
            <a:pPr marL="221615" marR="504825" indent="-208915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b="1">
                <a:latin typeface="Calibri"/>
                <a:cs typeface="Calibri"/>
              </a:rPr>
              <a:t>Students: </a:t>
            </a:r>
            <a:r>
              <a:rPr dirty="0" sz="1450" spc="-5">
                <a:latin typeface="Calibri"/>
                <a:cs typeface="Calibri"/>
              </a:rPr>
              <a:t>Upper-level </a:t>
            </a:r>
            <a:r>
              <a:rPr dirty="0" sz="1450">
                <a:latin typeface="Calibri"/>
                <a:cs typeface="Calibri"/>
              </a:rPr>
              <a:t>undergraduate students (minors </a:t>
            </a:r>
            <a:r>
              <a:rPr dirty="0" sz="1450" spc="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majors) </a:t>
            </a:r>
            <a:r>
              <a:rPr dirty="0" sz="1450" spc="5">
                <a:latin typeface="Calibri"/>
                <a:cs typeface="Calibri"/>
              </a:rPr>
              <a:t>in the  </a:t>
            </a:r>
            <a:r>
              <a:rPr dirty="0" sz="1450">
                <a:latin typeface="Calibri"/>
                <a:cs typeface="Calibri"/>
              </a:rPr>
              <a:t>Department of French, Francophone </a:t>
            </a:r>
            <a:r>
              <a:rPr dirty="0" sz="1450" spc="10">
                <a:latin typeface="Calibri"/>
                <a:cs typeface="Calibri"/>
              </a:rPr>
              <a:t>&amp;</a:t>
            </a:r>
            <a:r>
              <a:rPr dirty="0" sz="1450" spc="1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Italian.</a:t>
            </a:r>
            <a:endParaRPr sz="1450">
              <a:latin typeface="Calibri"/>
              <a:cs typeface="Calibri"/>
            </a:endParaRPr>
          </a:p>
          <a:p>
            <a:pPr marL="221615" indent="-208915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b="1">
                <a:latin typeface="Calibri"/>
                <a:cs typeface="Calibri"/>
              </a:rPr>
              <a:t>Prerequisites</a:t>
            </a:r>
            <a:r>
              <a:rPr dirty="0" sz="1450">
                <a:latin typeface="Calibri"/>
                <a:cs typeface="Calibri"/>
              </a:rPr>
              <a:t>: </a:t>
            </a:r>
            <a:r>
              <a:rPr dirty="0" sz="1450" spc="5">
                <a:latin typeface="Calibri"/>
                <a:cs typeface="Calibri"/>
              </a:rPr>
              <a:t>FREN 301 </a:t>
            </a:r>
            <a:r>
              <a:rPr dirty="0" sz="1450">
                <a:latin typeface="Calibri"/>
                <a:cs typeface="Calibri"/>
              </a:rPr>
              <a:t>(French Grammar) </a:t>
            </a:r>
            <a:r>
              <a:rPr dirty="0" sz="1450" spc="5">
                <a:latin typeface="Calibri"/>
                <a:cs typeface="Calibri"/>
              </a:rPr>
              <a:t>and FREN 326 </a:t>
            </a:r>
            <a:r>
              <a:rPr dirty="0" sz="1450">
                <a:latin typeface="Calibri"/>
                <a:cs typeface="Calibri"/>
              </a:rPr>
              <a:t>(French</a:t>
            </a:r>
            <a:r>
              <a:rPr dirty="0" sz="1450" spc="35">
                <a:latin typeface="Calibri"/>
                <a:cs typeface="Calibri"/>
              </a:rPr>
              <a:t> </a:t>
            </a:r>
            <a:r>
              <a:rPr dirty="0" sz="1450" spc="-5">
                <a:latin typeface="Calibri"/>
                <a:cs typeface="Calibri"/>
              </a:rPr>
              <a:t>Literature).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663603" y="11705885"/>
            <a:ext cx="2941320" cy="51815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00" spc="-355" i="1">
                <a:solidFill>
                  <a:srgbClr val="FFFFFF"/>
                </a:solidFill>
                <a:latin typeface="Times New Roman"/>
                <a:cs typeface="Times New Roman"/>
              </a:rPr>
              <a:t>Lessons </a:t>
            </a:r>
            <a:r>
              <a:rPr dirty="0" sz="3200" spc="-250" i="1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dirty="0" sz="3200" spc="-265" i="1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dirty="0" sz="3200" spc="-75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225" i="1">
                <a:solidFill>
                  <a:srgbClr val="FFFFFF"/>
                </a:solidFill>
                <a:latin typeface="Times New Roman"/>
                <a:cs typeface="Times New Roman"/>
              </a:rPr>
              <a:t>Future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7584" y="5969236"/>
            <a:ext cx="5485765" cy="29089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00" spc="-200" i="1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dirty="0" sz="3200" spc="-21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335" i="1">
                <a:solidFill>
                  <a:srgbClr val="FFFFFF"/>
                </a:solidFill>
                <a:latin typeface="Times New Roman"/>
                <a:cs typeface="Times New Roman"/>
              </a:rPr>
              <a:t>Challenge</a:t>
            </a:r>
            <a:endParaRPr sz="3200">
              <a:latin typeface="Times New Roman"/>
              <a:cs typeface="Times New Roman"/>
            </a:endParaRPr>
          </a:p>
          <a:p>
            <a:pPr marL="12700" marR="138430">
              <a:lnSpc>
                <a:spcPct val="101099"/>
              </a:lnSpc>
              <a:spcBef>
                <a:spcPts val="2445"/>
              </a:spcBef>
            </a:pPr>
            <a:r>
              <a:rPr dirty="0" sz="1450">
                <a:latin typeface="Calibri"/>
                <a:cs typeface="Calibri"/>
              </a:rPr>
              <a:t>I taught </a:t>
            </a:r>
            <a:r>
              <a:rPr dirty="0" sz="1450" spc="5">
                <a:latin typeface="Calibri"/>
                <a:cs typeface="Calibri"/>
              </a:rPr>
              <a:t>FREN 431 once </a:t>
            </a:r>
            <a:r>
              <a:rPr dirty="0" sz="1450" spc="-10">
                <a:latin typeface="Calibri"/>
                <a:cs typeface="Calibri"/>
              </a:rPr>
              <a:t>before </a:t>
            </a:r>
            <a:r>
              <a:rPr dirty="0" sz="1450" spc="5">
                <a:latin typeface="Calibri"/>
                <a:cs typeface="Calibri"/>
              </a:rPr>
              <a:t>in </a:t>
            </a:r>
            <a:r>
              <a:rPr dirty="0" sz="1450" spc="-5">
                <a:latin typeface="Calibri"/>
                <a:cs typeface="Calibri"/>
              </a:rPr>
              <a:t>Fall </a:t>
            </a:r>
            <a:r>
              <a:rPr dirty="0" sz="1450" spc="5">
                <a:latin typeface="Calibri"/>
                <a:cs typeface="Calibri"/>
              </a:rPr>
              <a:t>2016. As part </a:t>
            </a:r>
            <a:r>
              <a:rPr dirty="0" sz="1450">
                <a:latin typeface="Calibri"/>
                <a:cs typeface="Calibri"/>
              </a:rPr>
              <a:t>of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 spc="-5">
                <a:latin typeface="Calibri"/>
                <a:cs typeface="Calibri"/>
              </a:rPr>
              <a:t>course </a:t>
            </a:r>
            <a:r>
              <a:rPr dirty="0" sz="1450">
                <a:latin typeface="Calibri"/>
                <a:cs typeface="Calibri"/>
              </a:rPr>
              <a:t>work,  students </a:t>
            </a:r>
            <a:r>
              <a:rPr dirty="0" sz="1450" spc="5">
                <a:latin typeface="Calibri"/>
                <a:cs typeface="Calibri"/>
              </a:rPr>
              <a:t>had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>
                <a:latin typeface="Calibri"/>
                <a:cs typeface="Calibri"/>
              </a:rPr>
              <a:t>give </a:t>
            </a:r>
            <a:r>
              <a:rPr dirty="0" sz="1450" spc="5">
                <a:latin typeface="Calibri"/>
                <a:cs typeface="Calibri"/>
              </a:rPr>
              <a:t>a </a:t>
            </a:r>
            <a:r>
              <a:rPr dirty="0" sz="1450" spc="-5">
                <a:latin typeface="Calibri"/>
                <a:cs typeface="Calibri"/>
              </a:rPr>
              <a:t>conventional presentation, </a:t>
            </a:r>
            <a:r>
              <a:rPr dirty="0" sz="1450" spc="5">
                <a:latin typeface="Calibri"/>
                <a:cs typeface="Calibri"/>
              </a:rPr>
              <a:t>but the </a:t>
            </a:r>
            <a:r>
              <a:rPr dirty="0" sz="1450">
                <a:latin typeface="Calibri"/>
                <a:cs typeface="Calibri"/>
              </a:rPr>
              <a:t>results </a:t>
            </a:r>
            <a:r>
              <a:rPr dirty="0" sz="1450" spc="-5">
                <a:latin typeface="Calibri"/>
                <a:cs typeface="Calibri"/>
              </a:rPr>
              <a:t>were  </a:t>
            </a:r>
            <a:r>
              <a:rPr dirty="0" sz="1450">
                <a:latin typeface="Calibri"/>
                <a:cs typeface="Calibri"/>
              </a:rPr>
              <a:t>disappointing. Analysis of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material remained </a:t>
            </a:r>
            <a:r>
              <a:rPr dirty="0" sz="1450" spc="5">
                <a:latin typeface="Calibri"/>
                <a:cs typeface="Calibri"/>
              </a:rPr>
              <a:t>in </a:t>
            </a:r>
            <a:r>
              <a:rPr dirty="0" sz="1450" spc="-5">
                <a:latin typeface="Calibri"/>
                <a:cs typeface="Calibri"/>
              </a:rPr>
              <a:t>general </a:t>
            </a:r>
            <a:r>
              <a:rPr dirty="0" sz="1450">
                <a:latin typeface="Calibri"/>
                <a:cs typeface="Calibri"/>
              </a:rPr>
              <a:t>very  superficial.</a:t>
            </a:r>
            <a:endParaRPr sz="1450">
              <a:latin typeface="Calibri"/>
              <a:cs typeface="Calibri"/>
            </a:endParaRPr>
          </a:p>
          <a:p>
            <a:pPr marL="12700" marR="5080">
              <a:lnSpc>
                <a:spcPct val="100800"/>
              </a:lnSpc>
              <a:spcBef>
                <a:spcPts val="575"/>
              </a:spcBef>
            </a:pPr>
            <a:r>
              <a:rPr dirty="0" sz="1450">
                <a:latin typeface="Calibri"/>
                <a:cs typeface="Calibri"/>
              </a:rPr>
              <a:t>Students </a:t>
            </a:r>
            <a:r>
              <a:rPr dirty="0" sz="1450" spc="-5">
                <a:latin typeface="Calibri"/>
                <a:cs typeface="Calibri"/>
              </a:rPr>
              <a:t>were </a:t>
            </a:r>
            <a:r>
              <a:rPr dirty="0" sz="1450">
                <a:latin typeface="Calibri"/>
                <a:cs typeface="Calibri"/>
              </a:rPr>
              <a:t>very </a:t>
            </a:r>
            <a:r>
              <a:rPr dirty="0" sz="1450" spc="-5">
                <a:latin typeface="Calibri"/>
                <a:cs typeface="Calibri"/>
              </a:rPr>
              <a:t>interested </a:t>
            </a:r>
            <a:r>
              <a:rPr dirty="0" sz="1450" spc="5">
                <a:latin typeface="Calibri"/>
                <a:cs typeface="Calibri"/>
              </a:rPr>
              <a:t>in the </a:t>
            </a:r>
            <a:r>
              <a:rPr dirty="0" sz="1450" spc="-5">
                <a:latin typeface="Calibri"/>
                <a:cs typeface="Calibri"/>
              </a:rPr>
              <a:t>course </a:t>
            </a:r>
            <a:r>
              <a:rPr dirty="0" sz="1450">
                <a:latin typeface="Calibri"/>
                <a:cs typeface="Calibri"/>
              </a:rPr>
              <a:t>material </a:t>
            </a:r>
            <a:r>
              <a:rPr dirty="0" sz="1450" spc="5">
                <a:latin typeface="Calibri"/>
                <a:cs typeface="Calibri"/>
              </a:rPr>
              <a:t>as </a:t>
            </a:r>
            <a:r>
              <a:rPr dirty="0" sz="1450">
                <a:latin typeface="Calibri"/>
                <a:cs typeface="Calibri"/>
              </a:rPr>
              <a:t>such,  participation was strong, </a:t>
            </a:r>
            <a:r>
              <a:rPr dirty="0" sz="1450" spc="5">
                <a:latin typeface="Calibri"/>
                <a:cs typeface="Calibri"/>
              </a:rPr>
              <a:t>and </a:t>
            </a:r>
            <a:r>
              <a:rPr dirty="0" sz="1450">
                <a:latin typeface="Calibri"/>
                <a:cs typeface="Calibri"/>
              </a:rPr>
              <a:t>class discussions </a:t>
            </a:r>
            <a:r>
              <a:rPr dirty="0" sz="1450" spc="5">
                <a:latin typeface="Calibri"/>
                <a:cs typeface="Calibri"/>
              </a:rPr>
              <a:t>meaningful, but </a:t>
            </a:r>
            <a:r>
              <a:rPr dirty="0" sz="1450">
                <a:latin typeface="Calibri"/>
                <a:cs typeface="Calibri"/>
              </a:rPr>
              <a:t>I was </a:t>
            </a:r>
            <a:r>
              <a:rPr dirty="0" sz="1450" spc="5">
                <a:latin typeface="Calibri"/>
                <a:cs typeface="Calibri"/>
              </a:rPr>
              <a:t>not  able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>
                <a:latin typeface="Calibri"/>
                <a:cs typeface="Calibri"/>
              </a:rPr>
              <a:t>harvest </a:t>
            </a:r>
            <a:r>
              <a:rPr dirty="0" sz="1450" spc="5">
                <a:latin typeface="Calibri"/>
                <a:cs typeface="Calibri"/>
              </a:rPr>
              <a:t>their </a:t>
            </a:r>
            <a:r>
              <a:rPr dirty="0" sz="1450">
                <a:latin typeface="Calibri"/>
                <a:cs typeface="Calibri"/>
              </a:rPr>
              <a:t>enthusiasm </a:t>
            </a:r>
            <a:r>
              <a:rPr dirty="0" sz="1450" spc="-10">
                <a:latin typeface="Calibri"/>
                <a:cs typeface="Calibri"/>
              </a:rPr>
              <a:t>for </a:t>
            </a:r>
            <a:r>
              <a:rPr dirty="0" sz="1450" spc="5">
                <a:latin typeface="Calibri"/>
                <a:cs typeface="Calibri"/>
              </a:rPr>
              <a:t>this particular </a:t>
            </a:r>
            <a:r>
              <a:rPr dirty="0" sz="1450">
                <a:latin typeface="Calibri"/>
                <a:cs typeface="Calibri"/>
              </a:rPr>
              <a:t>project. </a:t>
            </a:r>
            <a:r>
              <a:rPr dirty="0" sz="1450" spc="5">
                <a:latin typeface="Calibri"/>
                <a:cs typeface="Calibri"/>
              </a:rPr>
              <a:t>In </a:t>
            </a:r>
            <a:r>
              <a:rPr dirty="0" sz="1450">
                <a:latin typeface="Calibri"/>
                <a:cs typeface="Calibri"/>
              </a:rPr>
              <a:t>order </a:t>
            </a:r>
            <a:r>
              <a:rPr dirty="0" sz="1450" spc="-10">
                <a:latin typeface="Calibri"/>
                <a:cs typeface="Calibri"/>
              </a:rPr>
              <a:t>for  </a:t>
            </a:r>
            <a:r>
              <a:rPr dirty="0" sz="1450" spc="-5">
                <a:latin typeface="Calibri"/>
                <a:cs typeface="Calibri"/>
              </a:rPr>
              <a:t>my </a:t>
            </a:r>
            <a:r>
              <a:rPr dirty="0" sz="1450">
                <a:latin typeface="Calibri"/>
                <a:cs typeface="Calibri"/>
              </a:rPr>
              <a:t>students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>
                <a:latin typeface="Calibri"/>
                <a:cs typeface="Calibri"/>
              </a:rPr>
              <a:t>get more </a:t>
            </a:r>
            <a:r>
              <a:rPr dirty="0" sz="1450" spc="-5">
                <a:latin typeface="Calibri"/>
                <a:cs typeface="Calibri"/>
              </a:rPr>
              <a:t>involved, </a:t>
            </a:r>
            <a:r>
              <a:rPr dirty="0" sz="1450">
                <a:latin typeface="Calibri"/>
                <a:cs typeface="Calibri"/>
              </a:rPr>
              <a:t>I will </a:t>
            </a:r>
            <a:r>
              <a:rPr dirty="0" sz="1450" spc="-5">
                <a:latin typeface="Calibri"/>
                <a:cs typeface="Calibri"/>
              </a:rPr>
              <a:t>have to </a:t>
            </a:r>
            <a:r>
              <a:rPr dirty="0" sz="1450" spc="5">
                <a:latin typeface="Calibri"/>
                <a:cs typeface="Calibri"/>
              </a:rPr>
              <a:t>do the same – in the  </a:t>
            </a:r>
            <a:r>
              <a:rPr dirty="0" sz="1450" spc="-5">
                <a:latin typeface="Calibri"/>
                <a:cs typeface="Calibri"/>
              </a:rPr>
              <a:t>form </a:t>
            </a:r>
            <a:r>
              <a:rPr dirty="0" sz="1450" spc="5">
                <a:latin typeface="Calibri"/>
                <a:cs typeface="Calibri"/>
              </a:rPr>
              <a:t>of </a:t>
            </a:r>
            <a:r>
              <a:rPr dirty="0" sz="1450">
                <a:latin typeface="Calibri"/>
                <a:cs typeface="Calibri"/>
              </a:rPr>
              <a:t>regular </a:t>
            </a:r>
            <a:r>
              <a:rPr dirty="0" sz="1450" spc="5">
                <a:latin typeface="Calibri"/>
                <a:cs typeface="Calibri"/>
              </a:rPr>
              <a:t>meetings and</a:t>
            </a:r>
            <a:r>
              <a:rPr dirty="0" sz="1450">
                <a:latin typeface="Calibri"/>
                <a:cs typeface="Calibri"/>
              </a:rPr>
              <a:t> feedback.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6073" y="9181703"/>
            <a:ext cx="5499735" cy="13131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93675">
              <a:lnSpc>
                <a:spcPct val="100000"/>
              </a:lnSpc>
              <a:spcBef>
                <a:spcPts val="130"/>
              </a:spcBef>
            </a:pPr>
            <a:r>
              <a:rPr dirty="0" sz="3200" spc="-275" i="1">
                <a:solidFill>
                  <a:srgbClr val="FFFFFF"/>
                </a:solidFill>
                <a:latin typeface="Times New Roman"/>
                <a:cs typeface="Times New Roman"/>
              </a:rPr>
              <a:t>Addressing </a:t>
            </a:r>
            <a:r>
              <a:rPr dirty="0" sz="3200" spc="-265" i="1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dirty="0" sz="3200" spc="-14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335" i="1">
                <a:solidFill>
                  <a:srgbClr val="FFFFFF"/>
                </a:solidFill>
                <a:latin typeface="Times New Roman"/>
                <a:cs typeface="Times New Roman"/>
              </a:rPr>
              <a:t>Challenge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2775"/>
              </a:spcBef>
            </a:pPr>
            <a:r>
              <a:rPr dirty="0" sz="1450" spc="-5">
                <a:latin typeface="Calibri"/>
                <a:cs typeface="Calibri"/>
              </a:rPr>
              <a:t>For Fall </a:t>
            </a:r>
            <a:r>
              <a:rPr dirty="0" sz="1450" spc="5">
                <a:latin typeface="Calibri"/>
                <a:cs typeface="Calibri"/>
              </a:rPr>
              <a:t>2018, </a:t>
            </a:r>
            <a:r>
              <a:rPr dirty="0" sz="1450">
                <a:latin typeface="Calibri"/>
                <a:cs typeface="Calibri"/>
              </a:rPr>
              <a:t>I completely </a:t>
            </a:r>
            <a:r>
              <a:rPr dirty="0" sz="1450" spc="-5">
                <a:latin typeface="Calibri"/>
                <a:cs typeface="Calibri"/>
              </a:rPr>
              <a:t>restructured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assignment </a:t>
            </a:r>
            <a:r>
              <a:rPr dirty="0" sz="1450" spc="5">
                <a:latin typeface="Calibri"/>
                <a:cs typeface="Calibri"/>
              </a:rPr>
              <a:t>and </a:t>
            </a:r>
            <a:r>
              <a:rPr dirty="0" sz="1450" spc="-10">
                <a:latin typeface="Calibri"/>
                <a:cs typeface="Calibri"/>
              </a:rPr>
              <a:t>gave </a:t>
            </a:r>
            <a:r>
              <a:rPr dirty="0" sz="1450">
                <a:latin typeface="Calibri"/>
                <a:cs typeface="Calibri"/>
              </a:rPr>
              <a:t>it more  weight </a:t>
            </a:r>
            <a:r>
              <a:rPr dirty="0" sz="1450" spc="5">
                <a:latin typeface="Calibri"/>
                <a:cs typeface="Calibri"/>
              </a:rPr>
              <a:t>in the </a:t>
            </a:r>
            <a:r>
              <a:rPr dirty="0" sz="1450" spc="-5">
                <a:latin typeface="Calibri"/>
                <a:cs typeface="Calibri"/>
              </a:rPr>
              <a:t>overall course.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changes </a:t>
            </a:r>
            <a:r>
              <a:rPr dirty="0" sz="1450" spc="5">
                <a:latin typeface="Calibri"/>
                <a:cs typeface="Calibri"/>
              </a:rPr>
              <a:t>had the </a:t>
            </a:r>
            <a:r>
              <a:rPr dirty="0" sz="1450">
                <a:latin typeface="Calibri"/>
                <a:cs typeface="Calibri"/>
              </a:rPr>
              <a:t>following</a:t>
            </a:r>
            <a:r>
              <a:rPr dirty="0" sz="1450" spc="5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objectives: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31253" y="12044640"/>
            <a:ext cx="3004820" cy="2209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250" spc="80" b="1">
                <a:latin typeface="Times New Roman"/>
                <a:cs typeface="Times New Roman"/>
              </a:rPr>
              <a:t>Student Feedback </a:t>
            </a:r>
            <a:r>
              <a:rPr dirty="0" sz="1250" spc="140" b="1">
                <a:latin typeface="Times New Roman"/>
                <a:cs typeface="Times New Roman"/>
              </a:rPr>
              <a:t>on</a:t>
            </a:r>
            <a:r>
              <a:rPr dirty="0" sz="1250" spc="-195" b="1">
                <a:latin typeface="Times New Roman"/>
                <a:cs typeface="Times New Roman"/>
              </a:rPr>
              <a:t> </a:t>
            </a:r>
            <a:r>
              <a:rPr dirty="0" sz="1250" spc="40" b="1">
                <a:latin typeface="Times New Roman"/>
                <a:cs typeface="Times New Roman"/>
              </a:rPr>
              <a:t>StoryMap </a:t>
            </a:r>
            <a:r>
              <a:rPr dirty="0" sz="1250" spc="45" b="1">
                <a:latin typeface="Times New Roman"/>
                <a:cs typeface="Times New Roman"/>
              </a:rPr>
              <a:t>Project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185199" y="2985732"/>
            <a:ext cx="2850515" cy="335089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90"/>
              </a:spcBef>
            </a:pPr>
            <a:r>
              <a:rPr dirty="0" sz="3600" spc="-225" i="1">
                <a:solidFill>
                  <a:srgbClr val="BB3638"/>
                </a:solidFill>
                <a:latin typeface="Times New Roman"/>
                <a:cs typeface="Times New Roman"/>
              </a:rPr>
              <a:t>Student</a:t>
            </a:r>
            <a:r>
              <a:rPr dirty="0" sz="3600" spc="-300" i="1">
                <a:solidFill>
                  <a:srgbClr val="BB3638"/>
                </a:solidFill>
                <a:latin typeface="Times New Roman"/>
                <a:cs typeface="Times New Roman"/>
              </a:rPr>
              <a:t> </a:t>
            </a:r>
            <a:r>
              <a:rPr dirty="0" sz="3600" spc="-95" i="1">
                <a:solidFill>
                  <a:srgbClr val="BB3638"/>
                </a:solidFill>
                <a:latin typeface="Times New Roman"/>
                <a:cs typeface="Times New Roman"/>
              </a:rPr>
              <a:t>Work</a:t>
            </a:r>
            <a:endParaRPr sz="3600">
              <a:latin typeface="Times New Roman"/>
              <a:cs typeface="Times New Roman"/>
            </a:endParaRPr>
          </a:p>
          <a:p>
            <a:pPr marL="12700" marR="339725">
              <a:lnSpc>
                <a:spcPct val="93400"/>
              </a:lnSpc>
              <a:spcBef>
                <a:spcPts val="1610"/>
              </a:spcBef>
            </a:pPr>
            <a:r>
              <a:rPr dirty="0" sz="1800" spc="15" b="1">
                <a:solidFill>
                  <a:srgbClr val="1F497D"/>
                </a:solidFill>
                <a:latin typeface="Calibri"/>
                <a:cs typeface="Calibri"/>
              </a:rPr>
              <a:t>High </a:t>
            </a:r>
            <a:r>
              <a:rPr dirty="0" sz="1800" spc="5" b="1">
                <a:solidFill>
                  <a:srgbClr val="1F497D"/>
                </a:solidFill>
                <a:latin typeface="Calibri"/>
                <a:cs typeface="Calibri"/>
              </a:rPr>
              <a:t>engagement </a:t>
            </a:r>
            <a:r>
              <a:rPr dirty="0" sz="1800" spc="10">
                <a:solidFill>
                  <a:srgbClr val="1F497D"/>
                </a:solidFill>
                <a:latin typeface="Calibri"/>
                <a:cs typeface="Calibri"/>
              </a:rPr>
              <a:t>with  </a:t>
            </a:r>
            <a:r>
              <a:rPr dirty="0" sz="1800" spc="5">
                <a:solidFill>
                  <a:srgbClr val="1F497D"/>
                </a:solidFill>
                <a:latin typeface="Calibri"/>
                <a:cs typeface="Calibri"/>
              </a:rPr>
              <a:t>topics, </a:t>
            </a:r>
            <a:r>
              <a:rPr dirty="0" sz="1800" spc="10">
                <a:solidFill>
                  <a:srgbClr val="1F497D"/>
                </a:solidFill>
                <a:latin typeface="Calibri"/>
                <a:cs typeface="Calibri"/>
              </a:rPr>
              <a:t>with most</a:t>
            </a:r>
            <a:r>
              <a:rPr dirty="0" sz="1800" spc="-3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800" spc="5">
                <a:solidFill>
                  <a:srgbClr val="1F497D"/>
                </a:solidFill>
                <a:latin typeface="Calibri"/>
                <a:cs typeface="Calibri"/>
              </a:rPr>
              <a:t>students  exceeding</a:t>
            </a:r>
            <a:r>
              <a:rPr dirty="0" sz="1800" spc="-1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800" spc="5">
                <a:solidFill>
                  <a:srgbClr val="1F497D"/>
                </a:solidFill>
                <a:latin typeface="Calibri"/>
                <a:cs typeface="Calibri"/>
              </a:rPr>
              <a:t>requirements</a:t>
            </a:r>
            <a:endParaRPr sz="1800">
              <a:latin typeface="Calibri"/>
              <a:cs typeface="Calibri"/>
            </a:endParaRPr>
          </a:p>
          <a:p>
            <a:pPr marL="500380">
              <a:lnSpc>
                <a:spcPct val="100000"/>
              </a:lnSpc>
              <a:spcBef>
                <a:spcPts val="1225"/>
              </a:spcBef>
            </a:pPr>
            <a:r>
              <a:rPr dirty="0" sz="1800" b="1">
                <a:solidFill>
                  <a:srgbClr val="1F497D"/>
                </a:solidFill>
                <a:latin typeface="Calibri"/>
                <a:cs typeface="Calibri"/>
              </a:rPr>
              <a:t>Creative </a:t>
            </a:r>
            <a:r>
              <a:rPr dirty="0" sz="1800" spc="20" b="1">
                <a:solidFill>
                  <a:srgbClr val="1F497D"/>
                </a:solidFill>
                <a:latin typeface="Calibri"/>
                <a:cs typeface="Calibri"/>
              </a:rPr>
              <a:t>&amp; </a:t>
            </a:r>
            <a:r>
              <a:rPr dirty="0" sz="1800" spc="5" b="1">
                <a:solidFill>
                  <a:srgbClr val="1F497D"/>
                </a:solidFill>
                <a:latin typeface="Calibri"/>
                <a:cs typeface="Calibri"/>
              </a:rPr>
              <a:t>original</a:t>
            </a:r>
            <a:r>
              <a:rPr dirty="0" sz="1800" spc="-25" b="1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800" spc="5" b="1">
                <a:solidFill>
                  <a:srgbClr val="1F497D"/>
                </a:solidFill>
                <a:latin typeface="Calibri"/>
                <a:cs typeface="Calibri"/>
              </a:rPr>
              <a:t>work</a:t>
            </a:r>
            <a:endParaRPr sz="1800">
              <a:latin typeface="Calibri"/>
              <a:cs typeface="Calibri"/>
            </a:endParaRPr>
          </a:p>
          <a:p>
            <a:pPr marL="46355">
              <a:lnSpc>
                <a:spcPts val="2085"/>
              </a:lnSpc>
              <a:spcBef>
                <a:spcPts val="1235"/>
              </a:spcBef>
            </a:pPr>
            <a:r>
              <a:rPr dirty="0" sz="1800" spc="10">
                <a:solidFill>
                  <a:srgbClr val="1F497D"/>
                </a:solidFill>
                <a:latin typeface="Calibri"/>
                <a:cs typeface="Calibri"/>
              </a:rPr>
              <a:t>Individual </a:t>
            </a:r>
            <a:r>
              <a:rPr dirty="0" sz="1800" spc="15">
                <a:solidFill>
                  <a:srgbClr val="1F497D"/>
                </a:solidFill>
                <a:latin typeface="Calibri"/>
                <a:cs typeface="Calibri"/>
              </a:rPr>
              <a:t>and</a:t>
            </a:r>
            <a:r>
              <a:rPr dirty="0" sz="1800" spc="-1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800" spc="5">
                <a:solidFill>
                  <a:srgbClr val="1F497D"/>
                </a:solidFill>
                <a:latin typeface="Calibri"/>
                <a:cs typeface="Calibri"/>
              </a:rPr>
              <a:t>collective</a:t>
            </a:r>
            <a:endParaRPr sz="1800">
              <a:latin typeface="Calibri"/>
              <a:cs typeface="Calibri"/>
            </a:endParaRPr>
          </a:p>
          <a:p>
            <a:pPr marL="46355">
              <a:lnSpc>
                <a:spcPts val="2085"/>
              </a:lnSpc>
            </a:pPr>
            <a:r>
              <a:rPr dirty="0" sz="1800" spc="5" b="1">
                <a:solidFill>
                  <a:srgbClr val="1F497D"/>
                </a:solidFill>
                <a:latin typeface="Calibri"/>
                <a:cs typeface="Calibri"/>
              </a:rPr>
              <a:t>reflection </a:t>
            </a:r>
            <a:r>
              <a:rPr dirty="0" sz="1800" spc="10">
                <a:solidFill>
                  <a:srgbClr val="1F497D"/>
                </a:solidFill>
                <a:latin typeface="Calibri"/>
                <a:cs typeface="Calibri"/>
              </a:rPr>
              <a:t>on</a:t>
            </a:r>
            <a:r>
              <a:rPr dirty="0" sz="180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800" spc="5">
                <a:solidFill>
                  <a:srgbClr val="1F497D"/>
                </a:solidFill>
                <a:latin typeface="Calibri"/>
                <a:cs typeface="Calibri"/>
              </a:rPr>
              <a:t>topics</a:t>
            </a:r>
            <a:endParaRPr sz="1800">
              <a:latin typeface="Calibri"/>
              <a:cs typeface="Calibri"/>
            </a:endParaRPr>
          </a:p>
          <a:p>
            <a:pPr marL="948690" marR="322580" indent="-490220">
              <a:lnSpc>
                <a:spcPts val="2020"/>
              </a:lnSpc>
              <a:spcBef>
                <a:spcPts val="1410"/>
              </a:spcBef>
            </a:pPr>
            <a:r>
              <a:rPr dirty="0" sz="1800" spc="10" b="1">
                <a:solidFill>
                  <a:srgbClr val="1F497D"/>
                </a:solidFill>
                <a:latin typeface="Calibri"/>
                <a:cs typeface="Calibri"/>
              </a:rPr>
              <a:t>Class </a:t>
            </a:r>
            <a:r>
              <a:rPr dirty="0" sz="1800" spc="5" b="1">
                <a:solidFill>
                  <a:srgbClr val="1F497D"/>
                </a:solidFill>
                <a:latin typeface="Calibri"/>
                <a:cs typeface="Calibri"/>
              </a:rPr>
              <a:t>cohesion </a:t>
            </a:r>
            <a:r>
              <a:rPr dirty="0" sz="1800" spc="15">
                <a:solidFill>
                  <a:srgbClr val="1F497D"/>
                </a:solidFill>
                <a:latin typeface="Calibri"/>
                <a:cs typeface="Calibri"/>
              </a:rPr>
              <a:t>due </a:t>
            </a:r>
            <a:r>
              <a:rPr dirty="0" sz="1800">
                <a:solidFill>
                  <a:srgbClr val="1F497D"/>
                </a:solidFill>
                <a:latin typeface="Calibri"/>
                <a:cs typeface="Calibri"/>
              </a:rPr>
              <a:t>to  </a:t>
            </a:r>
            <a:r>
              <a:rPr dirty="0" sz="1800" spc="5">
                <a:solidFill>
                  <a:srgbClr val="1F497D"/>
                </a:solidFill>
                <a:latin typeface="Calibri"/>
                <a:cs typeface="Calibri"/>
              </a:rPr>
              <a:t>group</a:t>
            </a:r>
            <a:r>
              <a:rPr dirty="0" sz="1800" spc="-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1F497D"/>
                </a:solidFill>
                <a:latin typeface="Calibri"/>
                <a:cs typeface="Calibri"/>
              </a:rPr>
              <a:t>work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683524" y="5213424"/>
            <a:ext cx="313690" cy="213360"/>
          </a:xfrm>
          <a:custGeom>
            <a:avLst/>
            <a:gdLst/>
            <a:ahLst/>
            <a:cxnLst/>
            <a:rect l="l" t="t" r="r" b="b"/>
            <a:pathLst>
              <a:path w="313690" h="213360">
                <a:moveTo>
                  <a:pt x="253671" y="168179"/>
                </a:moveTo>
                <a:lnTo>
                  <a:pt x="104761" y="168179"/>
                </a:lnTo>
                <a:lnTo>
                  <a:pt x="104761" y="169384"/>
                </a:lnTo>
                <a:lnTo>
                  <a:pt x="104359" y="170989"/>
                </a:lnTo>
                <a:lnTo>
                  <a:pt x="104359" y="172595"/>
                </a:lnTo>
                <a:lnTo>
                  <a:pt x="107539" y="188198"/>
                </a:lnTo>
                <a:lnTo>
                  <a:pt x="116150" y="200942"/>
                </a:lnTo>
                <a:lnTo>
                  <a:pt x="128913" y="209566"/>
                </a:lnTo>
                <a:lnTo>
                  <a:pt x="144498" y="212733"/>
                </a:lnTo>
                <a:lnTo>
                  <a:pt x="159292" y="209904"/>
                </a:lnTo>
                <a:lnTo>
                  <a:pt x="171641" y="202146"/>
                </a:lnTo>
                <a:lnTo>
                  <a:pt x="180453" y="190550"/>
                </a:lnTo>
                <a:lnTo>
                  <a:pt x="184636" y="176207"/>
                </a:lnTo>
                <a:lnTo>
                  <a:pt x="248247" y="176207"/>
                </a:lnTo>
                <a:lnTo>
                  <a:pt x="253671" y="168179"/>
                </a:lnTo>
                <a:close/>
              </a:path>
              <a:path w="313690" h="213360">
                <a:moveTo>
                  <a:pt x="248247" y="176207"/>
                </a:moveTo>
                <a:lnTo>
                  <a:pt x="184636" y="176207"/>
                </a:lnTo>
                <a:lnTo>
                  <a:pt x="190839" y="183012"/>
                </a:lnTo>
                <a:lnTo>
                  <a:pt x="198434" y="188198"/>
                </a:lnTo>
                <a:lnTo>
                  <a:pt x="207158" y="191504"/>
                </a:lnTo>
                <a:lnTo>
                  <a:pt x="216747" y="192664"/>
                </a:lnTo>
                <a:lnTo>
                  <a:pt x="232332" y="189497"/>
                </a:lnTo>
                <a:lnTo>
                  <a:pt x="245095" y="180873"/>
                </a:lnTo>
                <a:lnTo>
                  <a:pt x="248247" y="176207"/>
                </a:lnTo>
                <a:close/>
              </a:path>
              <a:path w="313690" h="213360">
                <a:moveTo>
                  <a:pt x="43349" y="60207"/>
                </a:moveTo>
                <a:lnTo>
                  <a:pt x="40138" y="60207"/>
                </a:lnTo>
                <a:lnTo>
                  <a:pt x="24553" y="63374"/>
                </a:lnTo>
                <a:lnTo>
                  <a:pt x="11790" y="71998"/>
                </a:lnTo>
                <a:lnTo>
                  <a:pt x="3167" y="84760"/>
                </a:lnTo>
                <a:lnTo>
                  <a:pt x="0" y="100345"/>
                </a:lnTo>
                <a:lnTo>
                  <a:pt x="3167" y="115930"/>
                </a:lnTo>
                <a:lnTo>
                  <a:pt x="11790" y="128693"/>
                </a:lnTo>
                <a:lnTo>
                  <a:pt x="24553" y="137317"/>
                </a:lnTo>
                <a:lnTo>
                  <a:pt x="40138" y="140484"/>
                </a:lnTo>
                <a:lnTo>
                  <a:pt x="40539" y="140484"/>
                </a:lnTo>
                <a:lnTo>
                  <a:pt x="44716" y="154764"/>
                </a:lnTo>
                <a:lnTo>
                  <a:pt x="53484" y="166223"/>
                </a:lnTo>
                <a:lnTo>
                  <a:pt x="65714" y="173843"/>
                </a:lnTo>
                <a:lnTo>
                  <a:pt x="80276" y="176608"/>
                </a:lnTo>
                <a:lnTo>
                  <a:pt x="87037" y="176025"/>
                </a:lnTo>
                <a:lnTo>
                  <a:pt x="93422" y="174351"/>
                </a:lnTo>
                <a:lnTo>
                  <a:pt x="99355" y="171698"/>
                </a:lnTo>
                <a:lnTo>
                  <a:pt x="104761" y="168179"/>
                </a:lnTo>
                <a:lnTo>
                  <a:pt x="253671" y="168179"/>
                </a:lnTo>
                <a:lnTo>
                  <a:pt x="256885" y="152525"/>
                </a:lnTo>
                <a:lnTo>
                  <a:pt x="256885" y="148913"/>
                </a:lnTo>
                <a:lnTo>
                  <a:pt x="289185" y="148913"/>
                </a:lnTo>
                <a:lnTo>
                  <a:pt x="301288" y="140735"/>
                </a:lnTo>
                <a:lnTo>
                  <a:pt x="309912" y="127972"/>
                </a:lnTo>
                <a:lnTo>
                  <a:pt x="313079" y="112387"/>
                </a:lnTo>
                <a:lnTo>
                  <a:pt x="309912" y="96802"/>
                </a:lnTo>
                <a:lnTo>
                  <a:pt x="301288" y="84039"/>
                </a:lnTo>
                <a:lnTo>
                  <a:pt x="288526" y="75416"/>
                </a:lnTo>
                <a:lnTo>
                  <a:pt x="278866" y="73453"/>
                </a:lnTo>
                <a:lnTo>
                  <a:pt x="263709" y="73453"/>
                </a:lnTo>
                <a:lnTo>
                  <a:pt x="264512" y="70643"/>
                </a:lnTo>
                <a:lnTo>
                  <a:pt x="264913" y="67432"/>
                </a:lnTo>
                <a:lnTo>
                  <a:pt x="264913" y="64221"/>
                </a:lnTo>
                <a:lnTo>
                  <a:pt x="264342" y="61411"/>
                </a:lnTo>
                <a:lnTo>
                  <a:pt x="49370" y="61411"/>
                </a:lnTo>
                <a:lnTo>
                  <a:pt x="46159" y="60608"/>
                </a:lnTo>
                <a:lnTo>
                  <a:pt x="43349" y="60207"/>
                </a:lnTo>
                <a:close/>
              </a:path>
              <a:path w="313690" h="213360">
                <a:moveTo>
                  <a:pt x="289185" y="148913"/>
                </a:moveTo>
                <a:lnTo>
                  <a:pt x="256885" y="148913"/>
                </a:lnTo>
                <a:lnTo>
                  <a:pt x="261702" y="150920"/>
                </a:lnTo>
                <a:lnTo>
                  <a:pt x="267321" y="152525"/>
                </a:lnTo>
                <a:lnTo>
                  <a:pt x="272941" y="152525"/>
                </a:lnTo>
                <a:lnTo>
                  <a:pt x="288526" y="149358"/>
                </a:lnTo>
                <a:lnTo>
                  <a:pt x="289185" y="148913"/>
                </a:lnTo>
                <a:close/>
              </a:path>
              <a:path w="313690" h="213360">
                <a:moveTo>
                  <a:pt x="272941" y="72249"/>
                </a:moveTo>
                <a:lnTo>
                  <a:pt x="269730" y="72249"/>
                </a:lnTo>
                <a:lnTo>
                  <a:pt x="266920" y="72650"/>
                </a:lnTo>
                <a:lnTo>
                  <a:pt x="263709" y="73453"/>
                </a:lnTo>
                <a:lnTo>
                  <a:pt x="278866" y="73453"/>
                </a:lnTo>
                <a:lnTo>
                  <a:pt x="272941" y="72249"/>
                </a:lnTo>
                <a:close/>
              </a:path>
              <a:path w="313690" h="213360">
                <a:moveTo>
                  <a:pt x="88304" y="12041"/>
                </a:moveTo>
                <a:lnTo>
                  <a:pt x="72719" y="15208"/>
                </a:lnTo>
                <a:lnTo>
                  <a:pt x="59956" y="23832"/>
                </a:lnTo>
                <a:lnTo>
                  <a:pt x="51333" y="36594"/>
                </a:lnTo>
                <a:lnTo>
                  <a:pt x="48166" y="52179"/>
                </a:lnTo>
                <a:lnTo>
                  <a:pt x="48166" y="55390"/>
                </a:lnTo>
                <a:lnTo>
                  <a:pt x="48567" y="58200"/>
                </a:lnTo>
                <a:lnTo>
                  <a:pt x="49370" y="61411"/>
                </a:lnTo>
                <a:lnTo>
                  <a:pt x="264342" y="61411"/>
                </a:lnTo>
                <a:lnTo>
                  <a:pt x="261746" y="48636"/>
                </a:lnTo>
                <a:lnTo>
                  <a:pt x="253122" y="35873"/>
                </a:lnTo>
                <a:lnTo>
                  <a:pt x="248147" y="32512"/>
                </a:lnTo>
                <a:lnTo>
                  <a:pt x="199889" y="32512"/>
                </a:lnTo>
                <a:lnTo>
                  <a:pt x="199003" y="30103"/>
                </a:lnTo>
                <a:lnTo>
                  <a:pt x="121619" y="30103"/>
                </a:lnTo>
                <a:lnTo>
                  <a:pt x="115341" y="22709"/>
                </a:lnTo>
                <a:lnTo>
                  <a:pt x="107520" y="17008"/>
                </a:lnTo>
                <a:lnTo>
                  <a:pt x="98420" y="13339"/>
                </a:lnTo>
                <a:lnTo>
                  <a:pt x="88304" y="12041"/>
                </a:lnTo>
                <a:close/>
              </a:path>
              <a:path w="313690" h="213360">
                <a:moveTo>
                  <a:pt x="224775" y="24083"/>
                </a:moveTo>
                <a:lnTo>
                  <a:pt x="217951" y="24666"/>
                </a:lnTo>
                <a:lnTo>
                  <a:pt x="211428" y="26340"/>
                </a:lnTo>
                <a:lnTo>
                  <a:pt x="205358" y="28993"/>
                </a:lnTo>
                <a:lnTo>
                  <a:pt x="199889" y="32512"/>
                </a:lnTo>
                <a:lnTo>
                  <a:pt x="248147" y="32512"/>
                </a:lnTo>
                <a:lnTo>
                  <a:pt x="240359" y="27250"/>
                </a:lnTo>
                <a:lnTo>
                  <a:pt x="224775" y="24083"/>
                </a:lnTo>
                <a:close/>
              </a:path>
              <a:path w="313690" h="213360">
                <a:moveTo>
                  <a:pt x="160553" y="0"/>
                </a:moveTo>
                <a:lnTo>
                  <a:pt x="147358" y="2276"/>
                </a:lnTo>
                <a:lnTo>
                  <a:pt x="135968" y="8579"/>
                </a:lnTo>
                <a:lnTo>
                  <a:pt x="127138" y="18118"/>
                </a:lnTo>
                <a:lnTo>
                  <a:pt x="121619" y="30103"/>
                </a:lnTo>
                <a:lnTo>
                  <a:pt x="199003" y="30103"/>
                </a:lnTo>
                <a:lnTo>
                  <a:pt x="195154" y="19642"/>
                </a:lnTo>
                <a:lnTo>
                  <a:pt x="186392" y="9332"/>
                </a:lnTo>
                <a:lnTo>
                  <a:pt x="174545" y="2483"/>
                </a:lnTo>
                <a:lnTo>
                  <a:pt x="1605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1697572" y="5418130"/>
            <a:ext cx="90311" cy="842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739935" y="6153652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28096" y="0"/>
                </a:moveTo>
                <a:lnTo>
                  <a:pt x="17102" y="2188"/>
                </a:lnTo>
                <a:lnTo>
                  <a:pt x="8178" y="8178"/>
                </a:lnTo>
                <a:lnTo>
                  <a:pt x="2188" y="17102"/>
                </a:lnTo>
                <a:lnTo>
                  <a:pt x="0" y="28096"/>
                </a:lnTo>
                <a:lnTo>
                  <a:pt x="2188" y="39091"/>
                </a:lnTo>
                <a:lnTo>
                  <a:pt x="8178" y="48015"/>
                </a:lnTo>
                <a:lnTo>
                  <a:pt x="17102" y="54004"/>
                </a:lnTo>
                <a:lnTo>
                  <a:pt x="28096" y="56193"/>
                </a:lnTo>
                <a:lnTo>
                  <a:pt x="39091" y="54004"/>
                </a:lnTo>
                <a:lnTo>
                  <a:pt x="48015" y="48015"/>
                </a:lnTo>
                <a:lnTo>
                  <a:pt x="54004" y="39091"/>
                </a:lnTo>
                <a:lnTo>
                  <a:pt x="56193" y="28096"/>
                </a:lnTo>
                <a:lnTo>
                  <a:pt x="54004" y="17272"/>
                </a:lnTo>
                <a:lnTo>
                  <a:pt x="48015" y="8328"/>
                </a:lnTo>
                <a:lnTo>
                  <a:pt x="39091" y="2245"/>
                </a:lnTo>
                <a:lnTo>
                  <a:pt x="28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852323" y="6169707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28096" y="0"/>
                </a:moveTo>
                <a:lnTo>
                  <a:pt x="17102" y="2188"/>
                </a:lnTo>
                <a:lnTo>
                  <a:pt x="8178" y="8178"/>
                </a:lnTo>
                <a:lnTo>
                  <a:pt x="2188" y="17102"/>
                </a:lnTo>
                <a:lnTo>
                  <a:pt x="0" y="28096"/>
                </a:lnTo>
                <a:lnTo>
                  <a:pt x="2188" y="39091"/>
                </a:lnTo>
                <a:lnTo>
                  <a:pt x="8178" y="48015"/>
                </a:lnTo>
                <a:lnTo>
                  <a:pt x="17102" y="54004"/>
                </a:lnTo>
                <a:lnTo>
                  <a:pt x="28096" y="56193"/>
                </a:lnTo>
                <a:lnTo>
                  <a:pt x="39091" y="54004"/>
                </a:lnTo>
                <a:lnTo>
                  <a:pt x="48015" y="48015"/>
                </a:lnTo>
                <a:lnTo>
                  <a:pt x="54004" y="39091"/>
                </a:lnTo>
                <a:lnTo>
                  <a:pt x="56193" y="28096"/>
                </a:lnTo>
                <a:lnTo>
                  <a:pt x="54004" y="17102"/>
                </a:lnTo>
                <a:lnTo>
                  <a:pt x="48015" y="8178"/>
                </a:lnTo>
                <a:lnTo>
                  <a:pt x="39091" y="2188"/>
                </a:lnTo>
                <a:lnTo>
                  <a:pt x="28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627548" y="6169707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28096" y="0"/>
                </a:moveTo>
                <a:lnTo>
                  <a:pt x="17102" y="2188"/>
                </a:lnTo>
                <a:lnTo>
                  <a:pt x="8178" y="8178"/>
                </a:lnTo>
                <a:lnTo>
                  <a:pt x="2188" y="17102"/>
                </a:lnTo>
                <a:lnTo>
                  <a:pt x="0" y="28096"/>
                </a:lnTo>
                <a:lnTo>
                  <a:pt x="2188" y="39091"/>
                </a:lnTo>
                <a:lnTo>
                  <a:pt x="8178" y="48015"/>
                </a:lnTo>
                <a:lnTo>
                  <a:pt x="17102" y="54004"/>
                </a:lnTo>
                <a:lnTo>
                  <a:pt x="28096" y="56193"/>
                </a:lnTo>
                <a:lnTo>
                  <a:pt x="39091" y="54004"/>
                </a:lnTo>
                <a:lnTo>
                  <a:pt x="48015" y="48015"/>
                </a:lnTo>
                <a:lnTo>
                  <a:pt x="54004" y="39091"/>
                </a:lnTo>
                <a:lnTo>
                  <a:pt x="56193" y="28096"/>
                </a:lnTo>
                <a:lnTo>
                  <a:pt x="54004" y="17102"/>
                </a:lnTo>
                <a:lnTo>
                  <a:pt x="48015" y="8178"/>
                </a:lnTo>
                <a:lnTo>
                  <a:pt x="39091" y="2188"/>
                </a:lnTo>
                <a:lnTo>
                  <a:pt x="28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609887" y="6273264"/>
            <a:ext cx="316865" cy="106045"/>
          </a:xfrm>
          <a:custGeom>
            <a:avLst/>
            <a:gdLst/>
            <a:ahLst/>
            <a:cxnLst/>
            <a:rect l="l" t="t" r="r" b="b"/>
            <a:pathLst>
              <a:path w="316865" h="106045">
                <a:moveTo>
                  <a:pt x="158145" y="0"/>
                </a:moveTo>
                <a:lnTo>
                  <a:pt x="108097" y="5394"/>
                </a:lnTo>
                <a:lnTo>
                  <a:pt x="64677" y="20422"/>
                </a:lnTo>
                <a:lnTo>
                  <a:pt x="30466" y="43349"/>
                </a:lnTo>
                <a:lnTo>
                  <a:pt x="0" y="105965"/>
                </a:lnTo>
                <a:lnTo>
                  <a:pt x="316290" y="105965"/>
                </a:lnTo>
                <a:lnTo>
                  <a:pt x="285708" y="43349"/>
                </a:lnTo>
                <a:lnTo>
                  <a:pt x="251439" y="20422"/>
                </a:lnTo>
                <a:lnTo>
                  <a:pt x="208038" y="5394"/>
                </a:lnTo>
                <a:lnTo>
                  <a:pt x="1581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607479" y="6218024"/>
            <a:ext cx="321107" cy="1082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283975" y="4706075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26089" y="0"/>
                </a:moveTo>
                <a:lnTo>
                  <a:pt x="7626" y="0"/>
                </a:lnTo>
                <a:lnTo>
                  <a:pt x="0" y="7626"/>
                </a:lnTo>
                <a:lnTo>
                  <a:pt x="0" y="26089"/>
                </a:lnTo>
                <a:lnTo>
                  <a:pt x="7626" y="33716"/>
                </a:lnTo>
                <a:lnTo>
                  <a:pt x="26089" y="33716"/>
                </a:lnTo>
                <a:lnTo>
                  <a:pt x="33716" y="26089"/>
                </a:lnTo>
                <a:lnTo>
                  <a:pt x="33716" y="7626"/>
                </a:lnTo>
                <a:lnTo>
                  <a:pt x="260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233400" y="4787556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26171" y="0"/>
                </a:moveTo>
                <a:lnTo>
                  <a:pt x="7550" y="0"/>
                </a:lnTo>
                <a:lnTo>
                  <a:pt x="0" y="7544"/>
                </a:lnTo>
                <a:lnTo>
                  <a:pt x="0" y="26165"/>
                </a:lnTo>
                <a:lnTo>
                  <a:pt x="7550" y="33716"/>
                </a:lnTo>
                <a:lnTo>
                  <a:pt x="26171" y="33716"/>
                </a:lnTo>
                <a:lnTo>
                  <a:pt x="33716" y="26165"/>
                </a:lnTo>
                <a:lnTo>
                  <a:pt x="33716" y="7544"/>
                </a:lnTo>
                <a:lnTo>
                  <a:pt x="261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67975" y="4649480"/>
            <a:ext cx="273050" cy="324485"/>
          </a:xfrm>
          <a:custGeom>
            <a:avLst/>
            <a:gdLst/>
            <a:ahLst/>
            <a:cxnLst/>
            <a:rect l="l" t="t" r="r" b="b"/>
            <a:pathLst>
              <a:path w="273050" h="324485">
                <a:moveTo>
                  <a:pt x="120615" y="0"/>
                </a:moveTo>
                <a:lnTo>
                  <a:pt x="59003" y="16858"/>
                </a:lnTo>
                <a:lnTo>
                  <a:pt x="14600" y="62916"/>
                </a:lnTo>
                <a:lnTo>
                  <a:pt x="0" y="125231"/>
                </a:lnTo>
                <a:lnTo>
                  <a:pt x="3167" y="153222"/>
                </a:lnTo>
                <a:lnTo>
                  <a:pt x="12392" y="179368"/>
                </a:lnTo>
                <a:lnTo>
                  <a:pt x="27262" y="202730"/>
                </a:lnTo>
                <a:lnTo>
                  <a:pt x="47363" y="222366"/>
                </a:lnTo>
                <a:lnTo>
                  <a:pt x="47363" y="323916"/>
                </a:lnTo>
                <a:lnTo>
                  <a:pt x="174200" y="323916"/>
                </a:lnTo>
                <a:lnTo>
                  <a:pt x="174200" y="275750"/>
                </a:lnTo>
                <a:lnTo>
                  <a:pt x="193868" y="275750"/>
                </a:lnTo>
                <a:lnTo>
                  <a:pt x="233442" y="254282"/>
                </a:lnTo>
                <a:lnTo>
                  <a:pt x="241231" y="227584"/>
                </a:lnTo>
                <a:lnTo>
                  <a:pt x="241231" y="203501"/>
                </a:lnTo>
                <a:lnTo>
                  <a:pt x="258892" y="203501"/>
                </a:lnTo>
                <a:lnTo>
                  <a:pt x="262032" y="202297"/>
                </a:lnTo>
                <a:lnTo>
                  <a:pt x="76664" y="202297"/>
                </a:lnTo>
                <a:lnTo>
                  <a:pt x="71847" y="192262"/>
                </a:lnTo>
                <a:lnTo>
                  <a:pt x="70242" y="191861"/>
                </a:lnTo>
                <a:lnTo>
                  <a:pt x="52581" y="191861"/>
                </a:lnTo>
                <a:lnTo>
                  <a:pt x="44553" y="183833"/>
                </a:lnTo>
                <a:lnTo>
                  <a:pt x="48166" y="173397"/>
                </a:lnTo>
                <a:lnTo>
                  <a:pt x="46560" y="170588"/>
                </a:lnTo>
                <a:lnTo>
                  <a:pt x="45356" y="167778"/>
                </a:lnTo>
                <a:lnTo>
                  <a:pt x="44553" y="164567"/>
                </a:lnTo>
                <a:lnTo>
                  <a:pt x="34519" y="159750"/>
                </a:lnTo>
                <a:lnTo>
                  <a:pt x="34519" y="148512"/>
                </a:lnTo>
                <a:lnTo>
                  <a:pt x="44553" y="143695"/>
                </a:lnTo>
                <a:lnTo>
                  <a:pt x="45356" y="140484"/>
                </a:lnTo>
                <a:lnTo>
                  <a:pt x="46560" y="137674"/>
                </a:lnTo>
                <a:lnTo>
                  <a:pt x="48166" y="134865"/>
                </a:lnTo>
                <a:lnTo>
                  <a:pt x="44553" y="124429"/>
                </a:lnTo>
                <a:lnTo>
                  <a:pt x="52581" y="116401"/>
                </a:lnTo>
                <a:lnTo>
                  <a:pt x="71847" y="116401"/>
                </a:lnTo>
                <a:lnTo>
                  <a:pt x="76664" y="106366"/>
                </a:lnTo>
                <a:lnTo>
                  <a:pt x="98339" y="106366"/>
                </a:lnTo>
                <a:lnTo>
                  <a:pt x="94726" y="102754"/>
                </a:lnTo>
                <a:lnTo>
                  <a:pt x="98339" y="92318"/>
                </a:lnTo>
                <a:lnTo>
                  <a:pt x="96733" y="89508"/>
                </a:lnTo>
                <a:lnTo>
                  <a:pt x="95529" y="86698"/>
                </a:lnTo>
                <a:lnTo>
                  <a:pt x="94726" y="83487"/>
                </a:lnTo>
                <a:lnTo>
                  <a:pt x="84692" y="78671"/>
                </a:lnTo>
                <a:lnTo>
                  <a:pt x="84692" y="67432"/>
                </a:lnTo>
                <a:lnTo>
                  <a:pt x="94726" y="62615"/>
                </a:lnTo>
                <a:lnTo>
                  <a:pt x="95529" y="59404"/>
                </a:lnTo>
                <a:lnTo>
                  <a:pt x="96733" y="56595"/>
                </a:lnTo>
                <a:lnTo>
                  <a:pt x="98339" y="53785"/>
                </a:lnTo>
                <a:lnTo>
                  <a:pt x="95127" y="43349"/>
                </a:lnTo>
                <a:lnTo>
                  <a:pt x="103155" y="35321"/>
                </a:lnTo>
                <a:lnTo>
                  <a:pt x="122422" y="35321"/>
                </a:lnTo>
                <a:lnTo>
                  <a:pt x="127238" y="25287"/>
                </a:lnTo>
                <a:lnTo>
                  <a:pt x="192789" y="25287"/>
                </a:lnTo>
                <a:lnTo>
                  <a:pt x="182228" y="16858"/>
                </a:lnTo>
                <a:lnTo>
                  <a:pt x="152249" y="4214"/>
                </a:lnTo>
                <a:lnTo>
                  <a:pt x="120615" y="0"/>
                </a:lnTo>
                <a:close/>
              </a:path>
              <a:path w="273050" h="324485">
                <a:moveTo>
                  <a:pt x="101148" y="189051"/>
                </a:moveTo>
                <a:lnTo>
                  <a:pt x="98339" y="190657"/>
                </a:lnTo>
                <a:lnTo>
                  <a:pt x="95529" y="191861"/>
                </a:lnTo>
                <a:lnTo>
                  <a:pt x="92318" y="192664"/>
                </a:lnTo>
                <a:lnTo>
                  <a:pt x="87903" y="202297"/>
                </a:lnTo>
                <a:lnTo>
                  <a:pt x="262032" y="202297"/>
                </a:lnTo>
                <a:lnTo>
                  <a:pt x="266217" y="200691"/>
                </a:lnTo>
                <a:lnTo>
                  <a:pt x="271435" y="194570"/>
                </a:lnTo>
                <a:lnTo>
                  <a:pt x="271755" y="192664"/>
                </a:lnTo>
                <a:lnTo>
                  <a:pt x="111584" y="192664"/>
                </a:lnTo>
                <a:lnTo>
                  <a:pt x="101148" y="189051"/>
                </a:lnTo>
                <a:close/>
              </a:path>
              <a:path w="273050" h="324485">
                <a:moveTo>
                  <a:pt x="124718" y="116401"/>
                </a:moveTo>
                <a:lnTo>
                  <a:pt x="112387" y="116401"/>
                </a:lnTo>
                <a:lnTo>
                  <a:pt x="120415" y="124429"/>
                </a:lnTo>
                <a:lnTo>
                  <a:pt x="116802" y="134865"/>
                </a:lnTo>
                <a:lnTo>
                  <a:pt x="118408" y="137674"/>
                </a:lnTo>
                <a:lnTo>
                  <a:pt x="119612" y="140484"/>
                </a:lnTo>
                <a:lnTo>
                  <a:pt x="120415" y="143695"/>
                </a:lnTo>
                <a:lnTo>
                  <a:pt x="130449" y="148512"/>
                </a:lnTo>
                <a:lnTo>
                  <a:pt x="130048" y="160553"/>
                </a:lnTo>
                <a:lnTo>
                  <a:pt x="120013" y="165370"/>
                </a:lnTo>
                <a:lnTo>
                  <a:pt x="119211" y="168581"/>
                </a:lnTo>
                <a:lnTo>
                  <a:pt x="118006" y="171390"/>
                </a:lnTo>
                <a:lnTo>
                  <a:pt x="116401" y="174200"/>
                </a:lnTo>
                <a:lnTo>
                  <a:pt x="119612" y="184636"/>
                </a:lnTo>
                <a:lnTo>
                  <a:pt x="111584" y="192664"/>
                </a:lnTo>
                <a:lnTo>
                  <a:pt x="271755" y="192664"/>
                </a:lnTo>
                <a:lnTo>
                  <a:pt x="272890" y="185890"/>
                </a:lnTo>
                <a:lnTo>
                  <a:pt x="268927" y="175404"/>
                </a:lnTo>
                <a:lnTo>
                  <a:pt x="241231" y="127238"/>
                </a:lnTo>
                <a:lnTo>
                  <a:pt x="241152" y="124429"/>
                </a:lnTo>
                <a:lnTo>
                  <a:pt x="240797" y="120816"/>
                </a:lnTo>
                <a:lnTo>
                  <a:pt x="126837" y="120816"/>
                </a:lnTo>
                <a:lnTo>
                  <a:pt x="124718" y="116401"/>
                </a:lnTo>
                <a:close/>
              </a:path>
              <a:path w="273050" h="324485">
                <a:moveTo>
                  <a:pt x="63017" y="188650"/>
                </a:moveTo>
                <a:lnTo>
                  <a:pt x="52581" y="191861"/>
                </a:lnTo>
                <a:lnTo>
                  <a:pt x="70242" y="191861"/>
                </a:lnTo>
                <a:lnTo>
                  <a:pt x="68636" y="191460"/>
                </a:lnTo>
                <a:lnTo>
                  <a:pt x="65826" y="190255"/>
                </a:lnTo>
                <a:lnTo>
                  <a:pt x="63017" y="188650"/>
                </a:lnTo>
                <a:close/>
              </a:path>
              <a:path w="273050" h="324485">
                <a:moveTo>
                  <a:pt x="151723" y="107570"/>
                </a:moveTo>
                <a:lnTo>
                  <a:pt x="148913" y="109176"/>
                </a:lnTo>
                <a:lnTo>
                  <a:pt x="146103" y="110380"/>
                </a:lnTo>
                <a:lnTo>
                  <a:pt x="142892" y="111183"/>
                </a:lnTo>
                <a:lnTo>
                  <a:pt x="138076" y="120816"/>
                </a:lnTo>
                <a:lnTo>
                  <a:pt x="240797" y="120816"/>
                </a:lnTo>
                <a:lnTo>
                  <a:pt x="239850" y="111183"/>
                </a:lnTo>
                <a:lnTo>
                  <a:pt x="162159" y="111183"/>
                </a:lnTo>
                <a:lnTo>
                  <a:pt x="151723" y="107570"/>
                </a:lnTo>
                <a:close/>
              </a:path>
              <a:path w="273050" h="324485">
                <a:moveTo>
                  <a:pt x="71847" y="116401"/>
                </a:moveTo>
                <a:lnTo>
                  <a:pt x="52581" y="116401"/>
                </a:lnTo>
                <a:lnTo>
                  <a:pt x="63017" y="120013"/>
                </a:lnTo>
                <a:lnTo>
                  <a:pt x="65826" y="118408"/>
                </a:lnTo>
                <a:lnTo>
                  <a:pt x="68636" y="117204"/>
                </a:lnTo>
                <a:lnTo>
                  <a:pt x="71847" y="116401"/>
                </a:lnTo>
                <a:close/>
              </a:path>
              <a:path w="273050" h="324485">
                <a:moveTo>
                  <a:pt x="98339" y="106366"/>
                </a:moveTo>
                <a:lnTo>
                  <a:pt x="88304" y="106366"/>
                </a:lnTo>
                <a:lnTo>
                  <a:pt x="93121" y="116401"/>
                </a:lnTo>
                <a:lnTo>
                  <a:pt x="96332" y="117204"/>
                </a:lnTo>
                <a:lnTo>
                  <a:pt x="99141" y="118408"/>
                </a:lnTo>
                <a:lnTo>
                  <a:pt x="101951" y="120013"/>
                </a:lnTo>
                <a:lnTo>
                  <a:pt x="112387" y="116401"/>
                </a:lnTo>
                <a:lnTo>
                  <a:pt x="124718" y="116401"/>
                </a:lnTo>
                <a:lnTo>
                  <a:pt x="122020" y="110781"/>
                </a:lnTo>
                <a:lnTo>
                  <a:pt x="102754" y="110781"/>
                </a:lnTo>
                <a:lnTo>
                  <a:pt x="98339" y="106366"/>
                </a:lnTo>
                <a:close/>
              </a:path>
              <a:path w="273050" h="324485">
                <a:moveTo>
                  <a:pt x="204860" y="34920"/>
                </a:moveTo>
                <a:lnTo>
                  <a:pt x="162560" y="34920"/>
                </a:lnTo>
                <a:lnTo>
                  <a:pt x="170588" y="42948"/>
                </a:lnTo>
                <a:lnTo>
                  <a:pt x="166975" y="53384"/>
                </a:lnTo>
                <a:lnTo>
                  <a:pt x="168581" y="56193"/>
                </a:lnTo>
                <a:lnTo>
                  <a:pt x="169785" y="59003"/>
                </a:lnTo>
                <a:lnTo>
                  <a:pt x="170588" y="62214"/>
                </a:lnTo>
                <a:lnTo>
                  <a:pt x="180622" y="67031"/>
                </a:lnTo>
                <a:lnTo>
                  <a:pt x="180622" y="79072"/>
                </a:lnTo>
                <a:lnTo>
                  <a:pt x="170588" y="83889"/>
                </a:lnTo>
                <a:lnTo>
                  <a:pt x="169785" y="87100"/>
                </a:lnTo>
                <a:lnTo>
                  <a:pt x="166574" y="92719"/>
                </a:lnTo>
                <a:lnTo>
                  <a:pt x="170186" y="103155"/>
                </a:lnTo>
                <a:lnTo>
                  <a:pt x="162159" y="111183"/>
                </a:lnTo>
                <a:lnTo>
                  <a:pt x="239850" y="111183"/>
                </a:lnTo>
                <a:lnTo>
                  <a:pt x="238052" y="92889"/>
                </a:lnTo>
                <a:lnTo>
                  <a:pt x="226631" y="63067"/>
                </a:lnTo>
                <a:lnTo>
                  <a:pt x="207760" y="37234"/>
                </a:lnTo>
                <a:lnTo>
                  <a:pt x="204860" y="34920"/>
                </a:lnTo>
                <a:close/>
              </a:path>
              <a:path w="273050" h="324485">
                <a:moveTo>
                  <a:pt x="113190" y="107169"/>
                </a:moveTo>
                <a:lnTo>
                  <a:pt x="102754" y="110781"/>
                </a:lnTo>
                <a:lnTo>
                  <a:pt x="122020" y="110781"/>
                </a:lnTo>
                <a:lnTo>
                  <a:pt x="118809" y="109979"/>
                </a:lnTo>
                <a:lnTo>
                  <a:pt x="115999" y="108775"/>
                </a:lnTo>
                <a:lnTo>
                  <a:pt x="113190" y="107169"/>
                </a:lnTo>
                <a:close/>
              </a:path>
              <a:path w="273050" h="324485">
                <a:moveTo>
                  <a:pt x="122422" y="35321"/>
                </a:moveTo>
                <a:lnTo>
                  <a:pt x="103155" y="35321"/>
                </a:lnTo>
                <a:lnTo>
                  <a:pt x="113591" y="38934"/>
                </a:lnTo>
                <a:lnTo>
                  <a:pt x="116401" y="37328"/>
                </a:lnTo>
                <a:lnTo>
                  <a:pt x="119211" y="36124"/>
                </a:lnTo>
                <a:lnTo>
                  <a:pt x="122422" y="35321"/>
                </a:lnTo>
                <a:close/>
              </a:path>
              <a:path w="273050" h="324485">
                <a:moveTo>
                  <a:pt x="192789" y="25287"/>
                </a:moveTo>
                <a:lnTo>
                  <a:pt x="138477" y="25287"/>
                </a:lnTo>
                <a:lnTo>
                  <a:pt x="143294" y="34920"/>
                </a:lnTo>
                <a:lnTo>
                  <a:pt x="146505" y="35723"/>
                </a:lnTo>
                <a:lnTo>
                  <a:pt x="149314" y="36927"/>
                </a:lnTo>
                <a:lnTo>
                  <a:pt x="152124" y="38532"/>
                </a:lnTo>
                <a:lnTo>
                  <a:pt x="162560" y="34920"/>
                </a:lnTo>
                <a:lnTo>
                  <a:pt x="204860" y="34920"/>
                </a:lnTo>
                <a:lnTo>
                  <a:pt x="192789" y="25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808240" y="208963"/>
            <a:ext cx="1627505" cy="1625600"/>
          </a:xfrm>
          <a:custGeom>
            <a:avLst/>
            <a:gdLst/>
            <a:ahLst/>
            <a:cxnLst/>
            <a:rect l="l" t="t" r="r" b="b"/>
            <a:pathLst>
              <a:path w="1627504" h="1625600">
                <a:moveTo>
                  <a:pt x="954678" y="12699"/>
                </a:moveTo>
                <a:lnTo>
                  <a:pt x="672264" y="12699"/>
                </a:lnTo>
                <a:lnTo>
                  <a:pt x="582417" y="38099"/>
                </a:lnTo>
                <a:lnTo>
                  <a:pt x="496712" y="63499"/>
                </a:lnTo>
                <a:lnTo>
                  <a:pt x="455603" y="88899"/>
                </a:lnTo>
                <a:lnTo>
                  <a:pt x="415759" y="114299"/>
                </a:lnTo>
                <a:lnTo>
                  <a:pt x="377254" y="126999"/>
                </a:lnTo>
                <a:lnTo>
                  <a:pt x="340165" y="152399"/>
                </a:lnTo>
                <a:lnTo>
                  <a:pt x="304568" y="177799"/>
                </a:lnTo>
                <a:lnTo>
                  <a:pt x="270539" y="215899"/>
                </a:lnTo>
                <a:lnTo>
                  <a:pt x="238154" y="241299"/>
                </a:lnTo>
                <a:lnTo>
                  <a:pt x="207489" y="279399"/>
                </a:lnTo>
                <a:lnTo>
                  <a:pt x="178621" y="304799"/>
                </a:lnTo>
                <a:lnTo>
                  <a:pt x="151625" y="342899"/>
                </a:lnTo>
                <a:lnTo>
                  <a:pt x="126578" y="380999"/>
                </a:lnTo>
                <a:lnTo>
                  <a:pt x="103555" y="419099"/>
                </a:lnTo>
                <a:lnTo>
                  <a:pt x="82632" y="457199"/>
                </a:lnTo>
                <a:lnTo>
                  <a:pt x="63886" y="507999"/>
                </a:lnTo>
                <a:lnTo>
                  <a:pt x="47393" y="546099"/>
                </a:lnTo>
                <a:lnTo>
                  <a:pt x="33229" y="584199"/>
                </a:lnTo>
                <a:lnTo>
                  <a:pt x="21469" y="634999"/>
                </a:lnTo>
                <a:lnTo>
                  <a:pt x="12190" y="673099"/>
                </a:lnTo>
                <a:lnTo>
                  <a:pt x="5468" y="723899"/>
                </a:lnTo>
                <a:lnTo>
                  <a:pt x="1379" y="774699"/>
                </a:lnTo>
                <a:lnTo>
                  <a:pt x="0" y="812799"/>
                </a:lnTo>
                <a:lnTo>
                  <a:pt x="1379" y="863599"/>
                </a:lnTo>
                <a:lnTo>
                  <a:pt x="5468" y="914399"/>
                </a:lnTo>
                <a:lnTo>
                  <a:pt x="12190" y="965199"/>
                </a:lnTo>
                <a:lnTo>
                  <a:pt x="21469" y="1003299"/>
                </a:lnTo>
                <a:lnTo>
                  <a:pt x="33229" y="1054099"/>
                </a:lnTo>
                <a:lnTo>
                  <a:pt x="47393" y="1092199"/>
                </a:lnTo>
                <a:lnTo>
                  <a:pt x="63886" y="1130299"/>
                </a:lnTo>
                <a:lnTo>
                  <a:pt x="82632" y="1181099"/>
                </a:lnTo>
                <a:lnTo>
                  <a:pt x="103555" y="1219199"/>
                </a:lnTo>
                <a:lnTo>
                  <a:pt x="126578" y="1257299"/>
                </a:lnTo>
                <a:lnTo>
                  <a:pt x="151625" y="1295399"/>
                </a:lnTo>
                <a:lnTo>
                  <a:pt x="178621" y="1333499"/>
                </a:lnTo>
                <a:lnTo>
                  <a:pt x="207489" y="1358899"/>
                </a:lnTo>
                <a:lnTo>
                  <a:pt x="238154" y="1396999"/>
                </a:lnTo>
                <a:lnTo>
                  <a:pt x="270539" y="1422399"/>
                </a:lnTo>
                <a:lnTo>
                  <a:pt x="304568" y="1447799"/>
                </a:lnTo>
                <a:lnTo>
                  <a:pt x="340165" y="1485899"/>
                </a:lnTo>
                <a:lnTo>
                  <a:pt x="377254" y="1511299"/>
                </a:lnTo>
                <a:lnTo>
                  <a:pt x="415759" y="1523999"/>
                </a:lnTo>
                <a:lnTo>
                  <a:pt x="455603" y="1549399"/>
                </a:lnTo>
                <a:lnTo>
                  <a:pt x="496712" y="1562099"/>
                </a:lnTo>
                <a:lnTo>
                  <a:pt x="539009" y="1587499"/>
                </a:lnTo>
                <a:lnTo>
                  <a:pt x="672264" y="1625599"/>
                </a:lnTo>
                <a:lnTo>
                  <a:pt x="954678" y="1625599"/>
                </a:lnTo>
                <a:lnTo>
                  <a:pt x="1087933" y="1587499"/>
                </a:lnTo>
                <a:lnTo>
                  <a:pt x="1130230" y="1562099"/>
                </a:lnTo>
                <a:lnTo>
                  <a:pt x="1171338" y="1549399"/>
                </a:lnTo>
                <a:lnTo>
                  <a:pt x="765799" y="1549399"/>
                </a:lnTo>
                <a:lnTo>
                  <a:pt x="718924" y="1536699"/>
                </a:lnTo>
                <a:lnTo>
                  <a:pt x="672943" y="1536699"/>
                </a:lnTo>
                <a:lnTo>
                  <a:pt x="584055" y="1511299"/>
                </a:lnTo>
                <a:lnTo>
                  <a:pt x="541344" y="1498599"/>
                </a:lnTo>
                <a:lnTo>
                  <a:pt x="499919" y="1473199"/>
                </a:lnTo>
                <a:lnTo>
                  <a:pt x="459877" y="1447799"/>
                </a:lnTo>
                <a:lnTo>
                  <a:pt x="421316" y="1435099"/>
                </a:lnTo>
                <a:lnTo>
                  <a:pt x="384335" y="1409699"/>
                </a:lnTo>
                <a:lnTo>
                  <a:pt x="349030" y="1371599"/>
                </a:lnTo>
                <a:lnTo>
                  <a:pt x="315501" y="1346199"/>
                </a:lnTo>
                <a:lnTo>
                  <a:pt x="283844" y="1320799"/>
                </a:lnTo>
                <a:lnTo>
                  <a:pt x="254157" y="1282699"/>
                </a:lnTo>
                <a:lnTo>
                  <a:pt x="226538" y="1244599"/>
                </a:lnTo>
                <a:lnTo>
                  <a:pt x="201086" y="1206499"/>
                </a:lnTo>
                <a:lnTo>
                  <a:pt x="177898" y="1168399"/>
                </a:lnTo>
                <a:lnTo>
                  <a:pt x="157071" y="1130299"/>
                </a:lnTo>
                <a:lnTo>
                  <a:pt x="138704" y="1092199"/>
                </a:lnTo>
                <a:lnTo>
                  <a:pt x="122894" y="1054099"/>
                </a:lnTo>
                <a:lnTo>
                  <a:pt x="109739" y="1003299"/>
                </a:lnTo>
                <a:lnTo>
                  <a:pt x="99337" y="965199"/>
                </a:lnTo>
                <a:lnTo>
                  <a:pt x="91786" y="914399"/>
                </a:lnTo>
                <a:lnTo>
                  <a:pt x="87184" y="863599"/>
                </a:lnTo>
                <a:lnTo>
                  <a:pt x="85628" y="812799"/>
                </a:lnTo>
                <a:lnTo>
                  <a:pt x="87184" y="774699"/>
                </a:lnTo>
                <a:lnTo>
                  <a:pt x="91786" y="723899"/>
                </a:lnTo>
                <a:lnTo>
                  <a:pt x="99337" y="673099"/>
                </a:lnTo>
                <a:lnTo>
                  <a:pt x="109739" y="634999"/>
                </a:lnTo>
                <a:lnTo>
                  <a:pt x="122894" y="584199"/>
                </a:lnTo>
                <a:lnTo>
                  <a:pt x="138704" y="546099"/>
                </a:lnTo>
                <a:lnTo>
                  <a:pt x="157071" y="507999"/>
                </a:lnTo>
                <a:lnTo>
                  <a:pt x="177898" y="469899"/>
                </a:lnTo>
                <a:lnTo>
                  <a:pt x="201086" y="431799"/>
                </a:lnTo>
                <a:lnTo>
                  <a:pt x="226538" y="393699"/>
                </a:lnTo>
                <a:lnTo>
                  <a:pt x="254157" y="355599"/>
                </a:lnTo>
                <a:lnTo>
                  <a:pt x="283844" y="317499"/>
                </a:lnTo>
                <a:lnTo>
                  <a:pt x="315501" y="292099"/>
                </a:lnTo>
                <a:lnTo>
                  <a:pt x="349030" y="253999"/>
                </a:lnTo>
                <a:lnTo>
                  <a:pt x="384335" y="228599"/>
                </a:lnTo>
                <a:lnTo>
                  <a:pt x="421316" y="203199"/>
                </a:lnTo>
                <a:lnTo>
                  <a:pt x="459877" y="177799"/>
                </a:lnTo>
                <a:lnTo>
                  <a:pt x="499919" y="165099"/>
                </a:lnTo>
                <a:lnTo>
                  <a:pt x="541344" y="139699"/>
                </a:lnTo>
                <a:lnTo>
                  <a:pt x="627954" y="114299"/>
                </a:lnTo>
                <a:lnTo>
                  <a:pt x="672943" y="101599"/>
                </a:lnTo>
                <a:lnTo>
                  <a:pt x="718924" y="101599"/>
                </a:lnTo>
                <a:lnTo>
                  <a:pt x="765799" y="88899"/>
                </a:lnTo>
                <a:lnTo>
                  <a:pt x="1171338" y="88899"/>
                </a:lnTo>
                <a:lnTo>
                  <a:pt x="1130230" y="63499"/>
                </a:lnTo>
                <a:lnTo>
                  <a:pt x="1044525" y="38099"/>
                </a:lnTo>
                <a:lnTo>
                  <a:pt x="954678" y="12699"/>
                </a:lnTo>
                <a:close/>
              </a:path>
              <a:path w="1627504" h="1625600">
                <a:moveTo>
                  <a:pt x="1622496" y="736599"/>
                </a:moveTo>
                <a:lnTo>
                  <a:pt x="1530610" y="736599"/>
                </a:lnTo>
                <a:lnTo>
                  <a:pt x="1533420" y="749299"/>
                </a:lnTo>
                <a:lnTo>
                  <a:pt x="1535427" y="774699"/>
                </a:lnTo>
                <a:lnTo>
                  <a:pt x="1536631" y="800099"/>
                </a:lnTo>
                <a:lnTo>
                  <a:pt x="1537032" y="825499"/>
                </a:lnTo>
                <a:lnTo>
                  <a:pt x="1535970" y="863599"/>
                </a:lnTo>
                <a:lnTo>
                  <a:pt x="1531822" y="914399"/>
                </a:lnTo>
                <a:lnTo>
                  <a:pt x="1524687" y="965199"/>
                </a:lnTo>
                <a:lnTo>
                  <a:pt x="1514665" y="1003299"/>
                </a:lnTo>
                <a:lnTo>
                  <a:pt x="1501856" y="1054099"/>
                </a:lnTo>
                <a:lnTo>
                  <a:pt x="1486359" y="1092199"/>
                </a:lnTo>
                <a:lnTo>
                  <a:pt x="1468273" y="1130299"/>
                </a:lnTo>
                <a:lnTo>
                  <a:pt x="1447698" y="1168399"/>
                </a:lnTo>
                <a:lnTo>
                  <a:pt x="1424733" y="1206499"/>
                </a:lnTo>
                <a:lnTo>
                  <a:pt x="1399478" y="1244599"/>
                </a:lnTo>
                <a:lnTo>
                  <a:pt x="1372033" y="1282699"/>
                </a:lnTo>
                <a:lnTo>
                  <a:pt x="1342496" y="1320799"/>
                </a:lnTo>
                <a:lnTo>
                  <a:pt x="1310968" y="1346199"/>
                </a:lnTo>
                <a:lnTo>
                  <a:pt x="1277547" y="1384299"/>
                </a:lnTo>
                <a:lnTo>
                  <a:pt x="1242333" y="1409699"/>
                </a:lnTo>
                <a:lnTo>
                  <a:pt x="1205426" y="1435099"/>
                </a:lnTo>
                <a:lnTo>
                  <a:pt x="1166925" y="1447799"/>
                </a:lnTo>
                <a:lnTo>
                  <a:pt x="1126929" y="1473199"/>
                </a:lnTo>
                <a:lnTo>
                  <a:pt x="1085539" y="1498599"/>
                </a:lnTo>
                <a:lnTo>
                  <a:pt x="1042853" y="1511299"/>
                </a:lnTo>
                <a:lnTo>
                  <a:pt x="953992" y="1536699"/>
                </a:lnTo>
                <a:lnTo>
                  <a:pt x="908016" y="1536699"/>
                </a:lnTo>
                <a:lnTo>
                  <a:pt x="861143" y="1549399"/>
                </a:lnTo>
                <a:lnTo>
                  <a:pt x="1171338" y="1549399"/>
                </a:lnTo>
                <a:lnTo>
                  <a:pt x="1211183" y="1523999"/>
                </a:lnTo>
                <a:lnTo>
                  <a:pt x="1249688" y="1511299"/>
                </a:lnTo>
                <a:lnTo>
                  <a:pt x="1286777" y="1485899"/>
                </a:lnTo>
                <a:lnTo>
                  <a:pt x="1322374" y="1447799"/>
                </a:lnTo>
                <a:lnTo>
                  <a:pt x="1356403" y="1422399"/>
                </a:lnTo>
                <a:lnTo>
                  <a:pt x="1388788" y="1396999"/>
                </a:lnTo>
                <a:lnTo>
                  <a:pt x="1419452" y="1358899"/>
                </a:lnTo>
                <a:lnTo>
                  <a:pt x="1448321" y="1333499"/>
                </a:lnTo>
                <a:lnTo>
                  <a:pt x="1475317" y="1295399"/>
                </a:lnTo>
                <a:lnTo>
                  <a:pt x="1500364" y="1257299"/>
                </a:lnTo>
                <a:lnTo>
                  <a:pt x="1523387" y="1219199"/>
                </a:lnTo>
                <a:lnTo>
                  <a:pt x="1544310" y="1181099"/>
                </a:lnTo>
                <a:lnTo>
                  <a:pt x="1563055" y="1130299"/>
                </a:lnTo>
                <a:lnTo>
                  <a:pt x="1579549" y="1092199"/>
                </a:lnTo>
                <a:lnTo>
                  <a:pt x="1593713" y="1054099"/>
                </a:lnTo>
                <a:lnTo>
                  <a:pt x="1605473" y="1003299"/>
                </a:lnTo>
                <a:lnTo>
                  <a:pt x="1614752" y="965199"/>
                </a:lnTo>
                <a:lnTo>
                  <a:pt x="1621474" y="914399"/>
                </a:lnTo>
                <a:lnTo>
                  <a:pt x="1625562" y="863599"/>
                </a:lnTo>
                <a:lnTo>
                  <a:pt x="1626942" y="812799"/>
                </a:lnTo>
                <a:lnTo>
                  <a:pt x="1625562" y="774699"/>
                </a:lnTo>
                <a:lnTo>
                  <a:pt x="1622496" y="736599"/>
                </a:lnTo>
                <a:close/>
              </a:path>
              <a:path w="1627504" h="1625600">
                <a:moveTo>
                  <a:pt x="855482" y="1409699"/>
                </a:moveTo>
                <a:lnTo>
                  <a:pt x="752193" y="1409699"/>
                </a:lnTo>
                <a:lnTo>
                  <a:pt x="765205" y="1422399"/>
                </a:lnTo>
                <a:lnTo>
                  <a:pt x="843341" y="1422399"/>
                </a:lnTo>
                <a:lnTo>
                  <a:pt x="855482" y="1409699"/>
                </a:lnTo>
                <a:close/>
              </a:path>
              <a:path w="1627504" h="1625600">
                <a:moveTo>
                  <a:pt x="556585" y="558799"/>
                </a:moveTo>
                <a:lnTo>
                  <a:pt x="487489" y="571499"/>
                </a:lnTo>
                <a:lnTo>
                  <a:pt x="432047" y="584199"/>
                </a:lnTo>
                <a:lnTo>
                  <a:pt x="388755" y="596899"/>
                </a:lnTo>
                <a:lnTo>
                  <a:pt x="356112" y="622299"/>
                </a:lnTo>
                <a:lnTo>
                  <a:pt x="332613" y="660399"/>
                </a:lnTo>
                <a:lnTo>
                  <a:pt x="316757" y="685799"/>
                </a:lnTo>
                <a:lnTo>
                  <a:pt x="307040" y="723899"/>
                </a:lnTo>
                <a:lnTo>
                  <a:pt x="301960" y="749299"/>
                </a:lnTo>
                <a:lnTo>
                  <a:pt x="300014" y="774699"/>
                </a:lnTo>
                <a:lnTo>
                  <a:pt x="299700" y="800099"/>
                </a:lnTo>
                <a:lnTo>
                  <a:pt x="305454" y="850899"/>
                </a:lnTo>
                <a:lnTo>
                  <a:pt x="322100" y="888999"/>
                </a:lnTo>
                <a:lnTo>
                  <a:pt x="348713" y="914399"/>
                </a:lnTo>
                <a:lnTo>
                  <a:pt x="384369" y="939799"/>
                </a:lnTo>
                <a:lnTo>
                  <a:pt x="428142" y="952499"/>
                </a:lnTo>
                <a:lnTo>
                  <a:pt x="537269" y="952499"/>
                </a:lnTo>
                <a:lnTo>
                  <a:pt x="570500" y="965199"/>
                </a:lnTo>
                <a:lnTo>
                  <a:pt x="599316" y="990599"/>
                </a:lnTo>
                <a:lnTo>
                  <a:pt x="622011" y="1015999"/>
                </a:lnTo>
                <a:lnTo>
                  <a:pt x="636879" y="1054099"/>
                </a:lnTo>
                <a:lnTo>
                  <a:pt x="642214" y="1117599"/>
                </a:lnTo>
                <a:lnTo>
                  <a:pt x="642214" y="1244599"/>
                </a:lnTo>
                <a:lnTo>
                  <a:pt x="643819" y="1269999"/>
                </a:lnTo>
                <a:lnTo>
                  <a:pt x="648636" y="1282699"/>
                </a:lnTo>
                <a:lnTo>
                  <a:pt x="656664" y="1308099"/>
                </a:lnTo>
                <a:lnTo>
                  <a:pt x="667902" y="1320799"/>
                </a:lnTo>
                <a:lnTo>
                  <a:pt x="740386" y="1409699"/>
                </a:lnTo>
                <a:lnTo>
                  <a:pt x="866420" y="1409699"/>
                </a:lnTo>
                <a:lnTo>
                  <a:pt x="875552" y="1396999"/>
                </a:lnTo>
                <a:lnTo>
                  <a:pt x="926929" y="1346199"/>
                </a:lnTo>
                <a:lnTo>
                  <a:pt x="934221" y="1333499"/>
                </a:lnTo>
                <a:lnTo>
                  <a:pt x="940308" y="1333499"/>
                </a:lnTo>
                <a:lnTo>
                  <a:pt x="945593" y="1320799"/>
                </a:lnTo>
                <a:lnTo>
                  <a:pt x="950477" y="1308099"/>
                </a:lnTo>
                <a:lnTo>
                  <a:pt x="993291" y="1219199"/>
                </a:lnTo>
                <a:lnTo>
                  <a:pt x="997673" y="1219199"/>
                </a:lnTo>
                <a:lnTo>
                  <a:pt x="1001051" y="1206499"/>
                </a:lnTo>
                <a:lnTo>
                  <a:pt x="1003225" y="1193799"/>
                </a:lnTo>
                <a:lnTo>
                  <a:pt x="1003995" y="1181099"/>
                </a:lnTo>
                <a:lnTo>
                  <a:pt x="1003995" y="1079499"/>
                </a:lnTo>
                <a:lnTo>
                  <a:pt x="1005199" y="1066799"/>
                </a:lnTo>
                <a:lnTo>
                  <a:pt x="1008811" y="1054099"/>
                </a:lnTo>
                <a:lnTo>
                  <a:pt x="1014832" y="1041399"/>
                </a:lnTo>
                <a:lnTo>
                  <a:pt x="1023261" y="1028699"/>
                </a:lnTo>
                <a:lnTo>
                  <a:pt x="1136719" y="927099"/>
                </a:lnTo>
                <a:lnTo>
                  <a:pt x="1141502" y="914399"/>
                </a:lnTo>
                <a:lnTo>
                  <a:pt x="1142873" y="901699"/>
                </a:lnTo>
                <a:lnTo>
                  <a:pt x="1140632" y="901699"/>
                </a:lnTo>
                <a:lnTo>
                  <a:pt x="1134578" y="888999"/>
                </a:lnTo>
                <a:lnTo>
                  <a:pt x="1113405" y="876299"/>
                </a:lnTo>
                <a:lnTo>
                  <a:pt x="1061526" y="838199"/>
                </a:lnTo>
                <a:lnTo>
                  <a:pt x="996402" y="774699"/>
                </a:lnTo>
                <a:lnTo>
                  <a:pt x="935492" y="673099"/>
                </a:lnTo>
                <a:lnTo>
                  <a:pt x="933384" y="673099"/>
                </a:lnTo>
                <a:lnTo>
                  <a:pt x="936294" y="660399"/>
                </a:lnTo>
                <a:lnTo>
                  <a:pt x="943620" y="647699"/>
                </a:lnTo>
                <a:lnTo>
                  <a:pt x="1145282" y="647699"/>
                </a:lnTo>
                <a:lnTo>
                  <a:pt x="1151169" y="634999"/>
                </a:lnTo>
                <a:lnTo>
                  <a:pt x="1605473" y="634999"/>
                </a:lnTo>
                <a:lnTo>
                  <a:pt x="1599593" y="609599"/>
                </a:lnTo>
                <a:lnTo>
                  <a:pt x="708576" y="609599"/>
                </a:lnTo>
                <a:lnTo>
                  <a:pt x="702154" y="596899"/>
                </a:lnTo>
                <a:lnTo>
                  <a:pt x="693591" y="596899"/>
                </a:lnTo>
                <a:lnTo>
                  <a:pt x="664959" y="584199"/>
                </a:lnTo>
                <a:lnTo>
                  <a:pt x="626694" y="571499"/>
                </a:lnTo>
                <a:lnTo>
                  <a:pt x="587626" y="571499"/>
                </a:lnTo>
                <a:lnTo>
                  <a:pt x="556585" y="558799"/>
                </a:lnTo>
                <a:close/>
              </a:path>
              <a:path w="1627504" h="1625600">
                <a:moveTo>
                  <a:pt x="1605473" y="634999"/>
                </a:moveTo>
                <a:lnTo>
                  <a:pt x="1175252" y="634999"/>
                </a:lnTo>
                <a:lnTo>
                  <a:pt x="1252317" y="685799"/>
                </a:lnTo>
                <a:lnTo>
                  <a:pt x="1258740" y="685799"/>
                </a:lnTo>
                <a:lnTo>
                  <a:pt x="1267302" y="698499"/>
                </a:lnTo>
                <a:lnTo>
                  <a:pt x="1320553" y="698499"/>
                </a:lnTo>
                <a:lnTo>
                  <a:pt x="1329483" y="711199"/>
                </a:lnTo>
                <a:lnTo>
                  <a:pt x="1335805" y="723899"/>
                </a:lnTo>
                <a:lnTo>
                  <a:pt x="1397886" y="863599"/>
                </a:lnTo>
                <a:lnTo>
                  <a:pt x="1404208" y="863599"/>
                </a:lnTo>
                <a:lnTo>
                  <a:pt x="1413139" y="876299"/>
                </a:lnTo>
                <a:lnTo>
                  <a:pt x="1424076" y="888999"/>
                </a:lnTo>
                <a:lnTo>
                  <a:pt x="1436419" y="888999"/>
                </a:lnTo>
                <a:lnTo>
                  <a:pt x="1450233" y="876299"/>
                </a:lnTo>
                <a:lnTo>
                  <a:pt x="1461840" y="876299"/>
                </a:lnTo>
                <a:lnTo>
                  <a:pt x="1469834" y="863599"/>
                </a:lnTo>
                <a:lnTo>
                  <a:pt x="1472811" y="850899"/>
                </a:lnTo>
                <a:lnTo>
                  <a:pt x="1472811" y="787399"/>
                </a:lnTo>
                <a:lnTo>
                  <a:pt x="1474952" y="774699"/>
                </a:lnTo>
                <a:lnTo>
                  <a:pt x="1481373" y="774699"/>
                </a:lnTo>
                <a:lnTo>
                  <a:pt x="1530610" y="736599"/>
                </a:lnTo>
                <a:lnTo>
                  <a:pt x="1622496" y="736599"/>
                </a:lnTo>
                <a:lnTo>
                  <a:pt x="1621474" y="723899"/>
                </a:lnTo>
                <a:lnTo>
                  <a:pt x="1614752" y="673099"/>
                </a:lnTo>
                <a:lnTo>
                  <a:pt x="1605473" y="634999"/>
                </a:lnTo>
                <a:close/>
              </a:path>
              <a:path w="1627504" h="1625600">
                <a:moveTo>
                  <a:pt x="1143141" y="647699"/>
                </a:moveTo>
                <a:lnTo>
                  <a:pt x="963321" y="647699"/>
                </a:lnTo>
                <a:lnTo>
                  <a:pt x="1085342" y="800099"/>
                </a:lnTo>
                <a:lnTo>
                  <a:pt x="1098654" y="812799"/>
                </a:lnTo>
                <a:lnTo>
                  <a:pt x="1114776" y="825499"/>
                </a:lnTo>
                <a:lnTo>
                  <a:pt x="1131701" y="825499"/>
                </a:lnTo>
                <a:lnTo>
                  <a:pt x="1147422" y="812799"/>
                </a:lnTo>
                <a:lnTo>
                  <a:pt x="1218066" y="749299"/>
                </a:lnTo>
                <a:lnTo>
                  <a:pt x="1224053" y="749299"/>
                </a:lnTo>
                <a:lnTo>
                  <a:pt x="1225826" y="736599"/>
                </a:lnTo>
                <a:lnTo>
                  <a:pt x="1223184" y="723899"/>
                </a:lnTo>
                <a:lnTo>
                  <a:pt x="1215925" y="723899"/>
                </a:lnTo>
                <a:lnTo>
                  <a:pt x="1151704" y="673099"/>
                </a:lnTo>
                <a:lnTo>
                  <a:pt x="1142606" y="673099"/>
                </a:lnTo>
                <a:lnTo>
                  <a:pt x="1141469" y="660399"/>
                </a:lnTo>
                <a:lnTo>
                  <a:pt x="1143141" y="647699"/>
                </a:lnTo>
                <a:close/>
              </a:path>
              <a:path w="1627504" h="1625600">
                <a:moveTo>
                  <a:pt x="819893" y="584199"/>
                </a:moveTo>
                <a:lnTo>
                  <a:pt x="804908" y="584199"/>
                </a:lnTo>
                <a:lnTo>
                  <a:pt x="717139" y="596899"/>
                </a:lnTo>
                <a:lnTo>
                  <a:pt x="708576" y="609599"/>
                </a:lnTo>
                <a:lnTo>
                  <a:pt x="1599593" y="609599"/>
                </a:lnTo>
                <a:lnTo>
                  <a:pt x="1596653" y="596899"/>
                </a:lnTo>
                <a:lnTo>
                  <a:pt x="922647" y="596899"/>
                </a:lnTo>
                <a:lnTo>
                  <a:pt x="819893" y="584199"/>
                </a:lnTo>
                <a:close/>
              </a:path>
              <a:path w="1627504" h="1625600">
                <a:moveTo>
                  <a:pt x="1548996" y="469899"/>
                </a:moveTo>
                <a:lnTo>
                  <a:pt x="813471" y="469899"/>
                </a:lnTo>
                <a:lnTo>
                  <a:pt x="822234" y="482599"/>
                </a:lnTo>
                <a:lnTo>
                  <a:pt x="833339" y="482599"/>
                </a:lnTo>
                <a:lnTo>
                  <a:pt x="834878" y="495299"/>
                </a:lnTo>
                <a:lnTo>
                  <a:pt x="834878" y="520699"/>
                </a:lnTo>
                <a:lnTo>
                  <a:pt x="836417" y="533399"/>
                </a:lnTo>
                <a:lnTo>
                  <a:pt x="847522" y="533399"/>
                </a:lnTo>
                <a:lnTo>
                  <a:pt x="856285" y="546099"/>
                </a:lnTo>
                <a:lnTo>
                  <a:pt x="951012" y="546099"/>
                </a:lnTo>
                <a:lnTo>
                  <a:pt x="954424" y="558799"/>
                </a:lnTo>
                <a:lnTo>
                  <a:pt x="952617" y="571499"/>
                </a:lnTo>
                <a:lnTo>
                  <a:pt x="946195" y="584199"/>
                </a:lnTo>
                <a:lnTo>
                  <a:pt x="942215" y="596899"/>
                </a:lnTo>
                <a:lnTo>
                  <a:pt x="1596653" y="596899"/>
                </a:lnTo>
                <a:lnTo>
                  <a:pt x="1593713" y="584199"/>
                </a:lnTo>
                <a:lnTo>
                  <a:pt x="1579549" y="546099"/>
                </a:lnTo>
                <a:lnTo>
                  <a:pt x="1563055" y="507999"/>
                </a:lnTo>
                <a:lnTo>
                  <a:pt x="1548996" y="469899"/>
                </a:lnTo>
                <a:close/>
              </a:path>
              <a:path w="1627504" h="1625600">
                <a:moveTo>
                  <a:pt x="706435" y="431799"/>
                </a:moveTo>
                <a:lnTo>
                  <a:pt x="431086" y="431799"/>
                </a:lnTo>
                <a:lnTo>
                  <a:pt x="422490" y="444499"/>
                </a:lnTo>
                <a:lnTo>
                  <a:pt x="415298" y="457199"/>
                </a:lnTo>
                <a:lnTo>
                  <a:pt x="389610" y="495299"/>
                </a:lnTo>
                <a:lnTo>
                  <a:pt x="385328" y="507999"/>
                </a:lnTo>
                <a:lnTo>
                  <a:pt x="385328" y="520699"/>
                </a:lnTo>
                <a:lnTo>
                  <a:pt x="386867" y="533399"/>
                </a:lnTo>
                <a:lnTo>
                  <a:pt x="397972" y="533399"/>
                </a:lnTo>
                <a:lnTo>
                  <a:pt x="406735" y="546099"/>
                </a:lnTo>
                <a:lnTo>
                  <a:pt x="490223" y="546099"/>
                </a:lnTo>
                <a:lnTo>
                  <a:pt x="494505" y="533399"/>
                </a:lnTo>
                <a:lnTo>
                  <a:pt x="565148" y="469899"/>
                </a:lnTo>
                <a:lnTo>
                  <a:pt x="571938" y="457199"/>
                </a:lnTo>
                <a:lnTo>
                  <a:pt x="687169" y="457199"/>
                </a:lnTo>
                <a:lnTo>
                  <a:pt x="691450" y="444499"/>
                </a:lnTo>
                <a:lnTo>
                  <a:pt x="706435" y="431799"/>
                </a:lnTo>
                <a:close/>
              </a:path>
              <a:path w="1627504" h="1625600">
                <a:moveTo>
                  <a:pt x="679141" y="533399"/>
                </a:moveTo>
                <a:lnTo>
                  <a:pt x="645425" y="533399"/>
                </a:lnTo>
                <a:lnTo>
                  <a:pt x="651780" y="546099"/>
                </a:lnTo>
                <a:lnTo>
                  <a:pt x="672384" y="546099"/>
                </a:lnTo>
                <a:lnTo>
                  <a:pt x="679141" y="533399"/>
                </a:lnTo>
                <a:close/>
              </a:path>
              <a:path w="1627504" h="1625600">
                <a:moveTo>
                  <a:pt x="685028" y="457199"/>
                </a:moveTo>
                <a:lnTo>
                  <a:pt x="617596" y="457199"/>
                </a:lnTo>
                <a:lnTo>
                  <a:pt x="622345" y="469899"/>
                </a:lnTo>
                <a:lnTo>
                  <a:pt x="625088" y="469899"/>
                </a:lnTo>
                <a:lnTo>
                  <a:pt x="637932" y="520699"/>
                </a:lnTo>
                <a:lnTo>
                  <a:pt x="640675" y="533399"/>
                </a:lnTo>
                <a:lnTo>
                  <a:pt x="683489" y="533399"/>
                </a:lnTo>
                <a:lnTo>
                  <a:pt x="685028" y="520699"/>
                </a:lnTo>
                <a:lnTo>
                  <a:pt x="685028" y="457199"/>
                </a:lnTo>
                <a:close/>
              </a:path>
              <a:path w="1627504" h="1625600">
                <a:moveTo>
                  <a:pt x="1171338" y="88899"/>
                </a:moveTo>
                <a:lnTo>
                  <a:pt x="865373" y="88899"/>
                </a:lnTo>
                <a:lnTo>
                  <a:pt x="916146" y="101599"/>
                </a:lnTo>
                <a:lnTo>
                  <a:pt x="965729" y="101599"/>
                </a:lnTo>
                <a:lnTo>
                  <a:pt x="1014064" y="114299"/>
                </a:lnTo>
                <a:lnTo>
                  <a:pt x="1061090" y="139699"/>
                </a:lnTo>
                <a:lnTo>
                  <a:pt x="1106749" y="152399"/>
                </a:lnTo>
                <a:lnTo>
                  <a:pt x="1038246" y="203199"/>
                </a:lnTo>
                <a:lnTo>
                  <a:pt x="1031790" y="215899"/>
                </a:lnTo>
                <a:lnTo>
                  <a:pt x="792064" y="215899"/>
                </a:lnTo>
                <a:lnTo>
                  <a:pt x="747109" y="292099"/>
                </a:lnTo>
                <a:lnTo>
                  <a:pt x="737208" y="304799"/>
                </a:lnTo>
                <a:lnTo>
                  <a:pt x="724096" y="317499"/>
                </a:lnTo>
                <a:lnTo>
                  <a:pt x="708576" y="317499"/>
                </a:lnTo>
                <a:lnTo>
                  <a:pt x="691450" y="330199"/>
                </a:lnTo>
                <a:lnTo>
                  <a:pt x="610103" y="330199"/>
                </a:lnTo>
                <a:lnTo>
                  <a:pt x="556585" y="368299"/>
                </a:lnTo>
                <a:lnTo>
                  <a:pt x="505007" y="368299"/>
                </a:lnTo>
                <a:lnTo>
                  <a:pt x="498251" y="380999"/>
                </a:lnTo>
                <a:lnTo>
                  <a:pt x="493902" y="380999"/>
                </a:lnTo>
                <a:lnTo>
                  <a:pt x="492364" y="393699"/>
                </a:lnTo>
                <a:lnTo>
                  <a:pt x="492364" y="406399"/>
                </a:lnTo>
                <a:lnTo>
                  <a:pt x="490825" y="419099"/>
                </a:lnTo>
                <a:lnTo>
                  <a:pt x="486477" y="431799"/>
                </a:lnTo>
                <a:lnTo>
                  <a:pt x="706435" y="431799"/>
                </a:lnTo>
                <a:lnTo>
                  <a:pt x="723561" y="482599"/>
                </a:lnTo>
                <a:lnTo>
                  <a:pt x="725702" y="495299"/>
                </a:lnTo>
                <a:lnTo>
                  <a:pt x="772797" y="495299"/>
                </a:lnTo>
                <a:lnTo>
                  <a:pt x="789923" y="482599"/>
                </a:lnTo>
                <a:lnTo>
                  <a:pt x="794205" y="469899"/>
                </a:lnTo>
                <a:lnTo>
                  <a:pt x="1548996" y="469899"/>
                </a:lnTo>
                <a:lnTo>
                  <a:pt x="1523387" y="419099"/>
                </a:lnTo>
                <a:lnTo>
                  <a:pt x="1500364" y="380999"/>
                </a:lnTo>
                <a:lnTo>
                  <a:pt x="1475317" y="342899"/>
                </a:lnTo>
                <a:lnTo>
                  <a:pt x="1448321" y="304799"/>
                </a:lnTo>
                <a:lnTo>
                  <a:pt x="1419452" y="279399"/>
                </a:lnTo>
                <a:lnTo>
                  <a:pt x="1388788" y="241299"/>
                </a:lnTo>
                <a:lnTo>
                  <a:pt x="1356403" y="215899"/>
                </a:lnTo>
                <a:lnTo>
                  <a:pt x="1322374" y="177799"/>
                </a:lnTo>
                <a:lnTo>
                  <a:pt x="1286777" y="152399"/>
                </a:lnTo>
                <a:lnTo>
                  <a:pt x="1249688" y="126999"/>
                </a:lnTo>
                <a:lnTo>
                  <a:pt x="1211183" y="114299"/>
                </a:lnTo>
                <a:lnTo>
                  <a:pt x="1171338" y="88899"/>
                </a:lnTo>
                <a:close/>
              </a:path>
              <a:path w="1627504" h="1625600">
                <a:moveTo>
                  <a:pt x="789923" y="152399"/>
                </a:moveTo>
                <a:lnTo>
                  <a:pt x="741155" y="165099"/>
                </a:lnTo>
                <a:lnTo>
                  <a:pt x="687169" y="177799"/>
                </a:lnTo>
                <a:lnTo>
                  <a:pt x="636394" y="203199"/>
                </a:lnTo>
                <a:lnTo>
                  <a:pt x="597259" y="215899"/>
                </a:lnTo>
                <a:lnTo>
                  <a:pt x="571972" y="241299"/>
                </a:lnTo>
                <a:lnTo>
                  <a:pt x="577992" y="266699"/>
                </a:lnTo>
                <a:lnTo>
                  <a:pt x="598463" y="279399"/>
                </a:lnTo>
                <a:lnTo>
                  <a:pt x="701351" y="279399"/>
                </a:lnTo>
                <a:lnTo>
                  <a:pt x="709947" y="266699"/>
                </a:lnTo>
                <a:lnTo>
                  <a:pt x="717139" y="266699"/>
                </a:lnTo>
                <a:lnTo>
                  <a:pt x="740687" y="228599"/>
                </a:lnTo>
                <a:lnTo>
                  <a:pt x="744968" y="215899"/>
                </a:lnTo>
                <a:lnTo>
                  <a:pt x="954758" y="215899"/>
                </a:lnTo>
                <a:lnTo>
                  <a:pt x="937432" y="203199"/>
                </a:lnTo>
                <a:lnTo>
                  <a:pt x="894818" y="190499"/>
                </a:lnTo>
                <a:lnTo>
                  <a:pt x="840966" y="165099"/>
                </a:lnTo>
                <a:lnTo>
                  <a:pt x="789923" y="152399"/>
                </a:lnTo>
                <a:close/>
              </a:path>
              <a:path w="1627504" h="1625600">
                <a:moveTo>
                  <a:pt x="813471" y="0"/>
                </a:moveTo>
                <a:lnTo>
                  <a:pt x="765645" y="12699"/>
                </a:lnTo>
                <a:lnTo>
                  <a:pt x="861297" y="12699"/>
                </a:lnTo>
                <a:lnTo>
                  <a:pt x="813471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202132" y="473069"/>
            <a:ext cx="98472" cy="1198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427569" y="7624064"/>
            <a:ext cx="5483762" cy="237026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785536" y="13042582"/>
            <a:ext cx="1512570" cy="474980"/>
          </a:xfrm>
          <a:custGeom>
            <a:avLst/>
            <a:gdLst/>
            <a:ahLst/>
            <a:cxnLst/>
            <a:rect l="l" t="t" r="r" b="b"/>
            <a:pathLst>
              <a:path w="1512570" h="474980">
                <a:moveTo>
                  <a:pt x="0" y="474680"/>
                </a:moveTo>
                <a:lnTo>
                  <a:pt x="1511995" y="474680"/>
                </a:lnTo>
                <a:lnTo>
                  <a:pt x="1511995" y="0"/>
                </a:lnTo>
                <a:lnTo>
                  <a:pt x="0" y="0"/>
                </a:lnTo>
                <a:lnTo>
                  <a:pt x="0" y="474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1297532" y="13042582"/>
            <a:ext cx="1548130" cy="474980"/>
          </a:xfrm>
          <a:custGeom>
            <a:avLst/>
            <a:gdLst/>
            <a:ahLst/>
            <a:cxnLst/>
            <a:rect l="l" t="t" r="r" b="b"/>
            <a:pathLst>
              <a:path w="1548129" h="474980">
                <a:moveTo>
                  <a:pt x="0" y="474680"/>
                </a:moveTo>
                <a:lnTo>
                  <a:pt x="1547666" y="474680"/>
                </a:lnTo>
                <a:lnTo>
                  <a:pt x="1547666" y="0"/>
                </a:lnTo>
                <a:lnTo>
                  <a:pt x="0" y="0"/>
                </a:lnTo>
                <a:lnTo>
                  <a:pt x="0" y="474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785536" y="14117592"/>
            <a:ext cx="1512570" cy="474980"/>
          </a:xfrm>
          <a:custGeom>
            <a:avLst/>
            <a:gdLst/>
            <a:ahLst/>
            <a:cxnLst/>
            <a:rect l="l" t="t" r="r" b="b"/>
            <a:pathLst>
              <a:path w="1512570" h="474980">
                <a:moveTo>
                  <a:pt x="0" y="474680"/>
                </a:moveTo>
                <a:lnTo>
                  <a:pt x="1511995" y="474680"/>
                </a:lnTo>
                <a:lnTo>
                  <a:pt x="1511995" y="0"/>
                </a:lnTo>
                <a:lnTo>
                  <a:pt x="0" y="0"/>
                </a:lnTo>
                <a:lnTo>
                  <a:pt x="0" y="474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1297532" y="14117592"/>
            <a:ext cx="1548130" cy="474980"/>
          </a:xfrm>
          <a:custGeom>
            <a:avLst/>
            <a:gdLst/>
            <a:ahLst/>
            <a:cxnLst/>
            <a:rect l="l" t="t" r="r" b="b"/>
            <a:pathLst>
              <a:path w="1548129" h="474980">
                <a:moveTo>
                  <a:pt x="0" y="474680"/>
                </a:moveTo>
                <a:lnTo>
                  <a:pt x="1547666" y="474680"/>
                </a:lnTo>
                <a:lnTo>
                  <a:pt x="1547666" y="0"/>
                </a:lnTo>
                <a:lnTo>
                  <a:pt x="0" y="0"/>
                </a:lnTo>
                <a:lnTo>
                  <a:pt x="0" y="474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7306287" y="12313692"/>
          <a:ext cx="5544820" cy="2281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6500"/>
                <a:gridCol w="1511935"/>
                <a:gridCol w="1547494"/>
              </a:tblGrid>
              <a:tr h="22337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QUESTION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BB3638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BB3638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BB3638"/>
                    </a:solidFill>
                  </a:tcPr>
                </a:tc>
              </a:tr>
              <a:tr h="502602">
                <a:tc>
                  <a:txBody>
                    <a:bodyPr/>
                    <a:lstStyle/>
                    <a:p>
                      <a:pPr marL="83185" marR="294005">
                        <a:lnSpc>
                          <a:spcPct val="101800"/>
                        </a:lnSpc>
                        <a:spcBef>
                          <a:spcPts val="275"/>
                        </a:spcBef>
                      </a:pP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How do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you evaluate your group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work? Did 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everyone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do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their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share?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3185" marR="61594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- Collective learning experience,  exchange, sense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community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Some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team members</a:t>
                      </a:r>
                      <a:r>
                        <a:rPr dirty="0" sz="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worked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more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than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others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</a:tr>
              <a:tr h="47468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Was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StoryMaps a good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tool? Why or why</a:t>
                      </a:r>
                      <a:r>
                        <a:rPr dirty="0" sz="9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not?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3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3185" marR="2260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- StoryMap was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a good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tool;  would use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it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 again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3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3185" marR="6604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Prefer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Powerpoint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Prezi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over  StoryMap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00330">
                <a:tc>
                  <a:txBody>
                    <a:bodyPr/>
                    <a:lstStyle/>
                    <a:p>
                      <a:pPr marL="83185" marR="264160">
                        <a:lnSpc>
                          <a:spcPct val="101800"/>
                        </a:lnSpc>
                        <a:spcBef>
                          <a:spcPts val="275"/>
                        </a:spcBef>
                      </a:pP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What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 your thoughts regarding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scaffolding of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assignment?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Did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you have 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enough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each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steps?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5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3185" marR="1079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Scaffolding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allowed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for better 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preparation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outcomes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3185" marR="104139">
                        <a:lnSpc>
                          <a:spcPct val="102499"/>
                        </a:lnSpc>
                        <a:spcBef>
                          <a:spcPts val="10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Scaffolding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does not 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correspond with students’ work  habits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</a:tr>
              <a:tr h="47468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Was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there sufficient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feedback and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6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3185" marR="3175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800" spc="5">
                          <a:latin typeface="Calibri"/>
                          <a:cs typeface="Calibri"/>
                        </a:rPr>
                        <a:t>- Both </a:t>
                      </a:r>
                      <a:r>
                        <a:rPr dirty="0" sz="800" spc="10">
                          <a:latin typeface="Calibri"/>
                          <a:cs typeface="Calibri"/>
                        </a:rPr>
                        <a:t>peer and</a:t>
                      </a:r>
                      <a:r>
                        <a:rPr dirty="0" sz="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instructor  feedback were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5">
                          <a:latin typeface="Calibri"/>
                          <a:cs typeface="Calibri"/>
                        </a:rPr>
                        <a:t>helpful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2" name="object 42"/>
          <p:cNvSpPr txBox="1"/>
          <p:nvPr/>
        </p:nvSpPr>
        <p:spPr>
          <a:xfrm>
            <a:off x="13660065" y="12399720"/>
            <a:ext cx="5752465" cy="236664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221615" indent="-20891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-5">
                <a:latin typeface="Calibri"/>
                <a:cs typeface="Calibri"/>
              </a:rPr>
              <a:t>Make </a:t>
            </a:r>
            <a:r>
              <a:rPr dirty="0" sz="1450">
                <a:latin typeface="Calibri"/>
                <a:cs typeface="Calibri"/>
              </a:rPr>
              <a:t>group work</a:t>
            </a:r>
            <a:r>
              <a:rPr dirty="0" sz="1450" spc="5">
                <a:latin typeface="Calibri"/>
                <a:cs typeface="Calibri"/>
              </a:rPr>
              <a:t> optional</a:t>
            </a:r>
            <a:endParaRPr sz="1450">
              <a:latin typeface="Calibri"/>
              <a:cs typeface="Calibri"/>
            </a:endParaRPr>
          </a:p>
          <a:p>
            <a:pPr marL="221615" marR="37465" indent="-208915">
              <a:lnSpc>
                <a:spcPct val="102299"/>
              </a:lnSpc>
              <a:spcBef>
                <a:spcPts val="24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-5">
                <a:latin typeface="Calibri"/>
                <a:cs typeface="Calibri"/>
              </a:rPr>
              <a:t>Make </a:t>
            </a:r>
            <a:r>
              <a:rPr dirty="0" sz="1450" spc="5">
                <a:latin typeface="Calibri"/>
                <a:cs typeface="Calibri"/>
              </a:rPr>
              <a:t>use of StoryMaps </a:t>
            </a:r>
            <a:r>
              <a:rPr dirty="0" sz="1450">
                <a:latin typeface="Calibri"/>
                <a:cs typeface="Calibri"/>
              </a:rPr>
              <a:t>optional; allow </a:t>
            </a:r>
            <a:r>
              <a:rPr dirty="0" sz="1450" spc="-5">
                <a:latin typeface="Calibri"/>
                <a:cs typeface="Calibri"/>
              </a:rPr>
              <a:t>PowerPoint, Prezi, </a:t>
            </a:r>
            <a:r>
              <a:rPr dirty="0" sz="1450">
                <a:latin typeface="Calibri"/>
                <a:cs typeface="Calibri"/>
              </a:rPr>
              <a:t>or </a:t>
            </a:r>
            <a:r>
              <a:rPr dirty="0" sz="1450" spc="5">
                <a:latin typeface="Calibri"/>
                <a:cs typeface="Calibri"/>
              </a:rPr>
              <a:t>other </a:t>
            </a:r>
            <a:r>
              <a:rPr dirty="0" sz="1450">
                <a:latin typeface="Calibri"/>
                <a:cs typeface="Calibri"/>
              </a:rPr>
              <a:t>tools,  </a:t>
            </a:r>
            <a:r>
              <a:rPr dirty="0" sz="1450" spc="5">
                <a:latin typeface="Calibri"/>
                <a:cs typeface="Calibri"/>
              </a:rPr>
              <a:t>which </a:t>
            </a:r>
            <a:r>
              <a:rPr dirty="0" sz="1450" spc="-5">
                <a:latin typeface="Calibri"/>
                <a:cs typeface="Calibri"/>
              </a:rPr>
              <a:t>may </a:t>
            </a:r>
            <a:r>
              <a:rPr dirty="0" sz="1450" spc="5">
                <a:latin typeface="Calibri"/>
                <a:cs typeface="Calibri"/>
              </a:rPr>
              <a:t>be </a:t>
            </a:r>
            <a:r>
              <a:rPr dirty="0" sz="1450" spc="-5">
                <a:latin typeface="Calibri"/>
                <a:cs typeface="Calibri"/>
              </a:rPr>
              <a:t>better </a:t>
            </a:r>
            <a:r>
              <a:rPr dirty="0" sz="1450">
                <a:latin typeface="Calibri"/>
                <a:cs typeface="Calibri"/>
              </a:rPr>
              <a:t>suited </a:t>
            </a:r>
            <a:r>
              <a:rPr dirty="0" sz="1450" spc="-5">
                <a:latin typeface="Calibri"/>
                <a:cs typeface="Calibri"/>
              </a:rPr>
              <a:t>to </a:t>
            </a:r>
            <a:r>
              <a:rPr dirty="0" sz="1450">
                <a:latin typeface="Calibri"/>
                <a:cs typeface="Calibri"/>
              </a:rPr>
              <a:t>students’ </a:t>
            </a:r>
            <a:r>
              <a:rPr dirty="0" sz="1450" spc="5">
                <a:latin typeface="Calibri"/>
                <a:cs typeface="Calibri"/>
              </a:rPr>
              <a:t>individual</a:t>
            </a:r>
            <a:r>
              <a:rPr dirty="0" sz="1450" spc="30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topics.</a:t>
            </a:r>
            <a:endParaRPr sz="1450">
              <a:latin typeface="Calibri"/>
              <a:cs typeface="Calibri"/>
            </a:endParaRPr>
          </a:p>
          <a:p>
            <a:pPr marL="221615" marR="231775" indent="-208915">
              <a:lnSpc>
                <a:spcPct val="103000"/>
              </a:lnSpc>
              <a:spcBef>
                <a:spcPts val="22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-5">
                <a:latin typeface="Calibri"/>
                <a:cs typeface="Calibri"/>
              </a:rPr>
              <a:t>Revise </a:t>
            </a:r>
            <a:r>
              <a:rPr dirty="0" sz="1450" spc="5">
                <a:latin typeface="Calibri"/>
                <a:cs typeface="Calibri"/>
              </a:rPr>
              <a:t>due </a:t>
            </a:r>
            <a:r>
              <a:rPr dirty="0" sz="1450">
                <a:latin typeface="Calibri"/>
                <a:cs typeface="Calibri"/>
              </a:rPr>
              <a:t>dates </a:t>
            </a:r>
            <a:r>
              <a:rPr dirty="0" sz="1450" spc="-10">
                <a:latin typeface="Calibri"/>
                <a:cs typeface="Calibri"/>
              </a:rPr>
              <a:t>for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 spc="-10">
                <a:latin typeface="Calibri"/>
                <a:cs typeface="Calibri"/>
              </a:rPr>
              <a:t>different </a:t>
            </a:r>
            <a:r>
              <a:rPr dirty="0" sz="1450" spc="-5">
                <a:latin typeface="Calibri"/>
                <a:cs typeface="Calibri"/>
              </a:rPr>
              <a:t>steps </a:t>
            </a:r>
            <a:r>
              <a:rPr dirty="0" sz="1450">
                <a:latin typeface="Calibri"/>
                <a:cs typeface="Calibri"/>
              </a:rPr>
              <a:t>of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assignment; </a:t>
            </a:r>
            <a:r>
              <a:rPr dirty="0" sz="1450" spc="5">
                <a:latin typeface="Calibri"/>
                <a:cs typeface="Calibri"/>
              </a:rPr>
              <a:t>some </a:t>
            </a:r>
            <a:r>
              <a:rPr dirty="0" sz="1450" spc="-5">
                <a:latin typeface="Calibri"/>
                <a:cs typeface="Calibri"/>
              </a:rPr>
              <a:t>steps  </a:t>
            </a:r>
            <a:r>
              <a:rPr dirty="0" sz="1450" spc="5">
                <a:latin typeface="Calibri"/>
                <a:cs typeface="Calibri"/>
              </a:rPr>
              <a:t>had </a:t>
            </a:r>
            <a:r>
              <a:rPr dirty="0" sz="1450">
                <a:latin typeface="Calibri"/>
                <a:cs typeface="Calibri"/>
              </a:rPr>
              <a:t>more </a:t>
            </a:r>
            <a:r>
              <a:rPr dirty="0" sz="1450" spc="5">
                <a:latin typeface="Calibri"/>
                <a:cs typeface="Calibri"/>
              </a:rPr>
              <a:t>time than </a:t>
            </a:r>
            <a:r>
              <a:rPr dirty="0" sz="1450" spc="-10">
                <a:latin typeface="Calibri"/>
                <a:cs typeface="Calibri"/>
              </a:rPr>
              <a:t>necessary, </a:t>
            </a:r>
            <a:r>
              <a:rPr dirty="0" sz="1450" spc="5">
                <a:latin typeface="Calibri"/>
                <a:cs typeface="Calibri"/>
              </a:rPr>
              <a:t>while </a:t>
            </a:r>
            <a:r>
              <a:rPr dirty="0" sz="1450">
                <a:latin typeface="Calibri"/>
                <a:cs typeface="Calibri"/>
              </a:rPr>
              <a:t>others </a:t>
            </a:r>
            <a:r>
              <a:rPr dirty="0" sz="1450" spc="5">
                <a:latin typeface="Calibri"/>
                <a:cs typeface="Calibri"/>
              </a:rPr>
              <a:t>did not </a:t>
            </a:r>
            <a:r>
              <a:rPr dirty="0" sz="1450" spc="-5">
                <a:latin typeface="Calibri"/>
                <a:cs typeface="Calibri"/>
              </a:rPr>
              <a:t>have</a:t>
            </a:r>
            <a:r>
              <a:rPr dirty="0" sz="1450" spc="5">
                <a:latin typeface="Calibri"/>
                <a:cs typeface="Calibri"/>
              </a:rPr>
              <a:t> enough</a:t>
            </a:r>
            <a:endParaRPr sz="1450">
              <a:latin typeface="Calibri"/>
              <a:cs typeface="Calibri"/>
            </a:endParaRPr>
          </a:p>
          <a:p>
            <a:pPr marL="221615" indent="-208915">
              <a:lnSpc>
                <a:spcPct val="100000"/>
              </a:lnSpc>
              <a:spcBef>
                <a:spcPts val="27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-5">
                <a:latin typeface="Calibri"/>
                <a:cs typeface="Calibri"/>
              </a:rPr>
              <a:t>Revise </a:t>
            </a:r>
            <a:r>
              <a:rPr dirty="0" sz="1450">
                <a:latin typeface="Calibri"/>
                <a:cs typeface="Calibri"/>
              </a:rPr>
              <a:t>instructions </a:t>
            </a:r>
            <a:r>
              <a:rPr dirty="0" sz="1450" spc="-10">
                <a:latin typeface="Calibri"/>
                <a:cs typeface="Calibri"/>
              </a:rPr>
              <a:t>for </a:t>
            </a:r>
            <a:r>
              <a:rPr dirty="0" sz="1450" spc="5">
                <a:latin typeface="Calibri"/>
                <a:cs typeface="Calibri"/>
              </a:rPr>
              <a:t>some </a:t>
            </a:r>
            <a:r>
              <a:rPr dirty="0" sz="1450">
                <a:latin typeface="Calibri"/>
                <a:cs typeface="Calibri"/>
              </a:rPr>
              <a:t>of </a:t>
            </a:r>
            <a:r>
              <a:rPr dirty="0" sz="1450" spc="5">
                <a:latin typeface="Calibri"/>
                <a:cs typeface="Calibri"/>
              </a:rPr>
              <a:t>the </a:t>
            </a:r>
            <a:r>
              <a:rPr dirty="0" sz="1450">
                <a:latin typeface="Calibri"/>
                <a:cs typeface="Calibri"/>
              </a:rPr>
              <a:t>assignment</a:t>
            </a:r>
            <a:r>
              <a:rPr dirty="0" sz="1450" spc="15">
                <a:latin typeface="Calibri"/>
                <a:cs typeface="Calibri"/>
              </a:rPr>
              <a:t> </a:t>
            </a:r>
            <a:r>
              <a:rPr dirty="0" sz="1450" spc="-5">
                <a:latin typeface="Calibri"/>
                <a:cs typeface="Calibri"/>
              </a:rPr>
              <a:t>steps</a:t>
            </a:r>
            <a:endParaRPr sz="1450">
              <a:latin typeface="Calibri"/>
              <a:cs typeface="Calibri"/>
            </a:endParaRPr>
          </a:p>
          <a:p>
            <a:pPr marL="221615" marR="161290" indent="-208915">
              <a:lnSpc>
                <a:spcPct val="102299"/>
              </a:lnSpc>
              <a:spcBef>
                <a:spcPts val="245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450" spc="-5">
                <a:latin typeface="Calibri"/>
                <a:cs typeface="Calibri"/>
              </a:rPr>
              <a:t>Revise </a:t>
            </a:r>
            <a:r>
              <a:rPr dirty="0" sz="1450">
                <a:latin typeface="Calibri"/>
                <a:cs typeface="Calibri"/>
              </a:rPr>
              <a:t>rubric </a:t>
            </a:r>
            <a:r>
              <a:rPr dirty="0" sz="1450" spc="-5">
                <a:latin typeface="Calibri"/>
                <a:cs typeface="Calibri"/>
              </a:rPr>
              <a:t>to better </a:t>
            </a:r>
            <a:r>
              <a:rPr dirty="0" sz="1450">
                <a:latin typeface="Calibri"/>
                <a:cs typeface="Calibri"/>
              </a:rPr>
              <a:t>assess </a:t>
            </a:r>
            <a:r>
              <a:rPr dirty="0" sz="1450" spc="-5">
                <a:latin typeface="Calibri"/>
                <a:cs typeface="Calibri"/>
              </a:rPr>
              <a:t>presentation; </a:t>
            </a:r>
            <a:r>
              <a:rPr dirty="0" sz="1450">
                <a:latin typeface="Calibri"/>
                <a:cs typeface="Calibri"/>
              </a:rPr>
              <a:t>rubric was too detailed </a:t>
            </a:r>
            <a:r>
              <a:rPr dirty="0" sz="1450" spc="5">
                <a:latin typeface="Calibri"/>
                <a:cs typeface="Calibri"/>
              </a:rPr>
              <a:t>and  did not </a:t>
            </a:r>
            <a:r>
              <a:rPr dirty="0" sz="1450">
                <a:latin typeface="Calibri"/>
                <a:cs typeface="Calibri"/>
              </a:rPr>
              <a:t>give </a:t>
            </a:r>
            <a:r>
              <a:rPr dirty="0" sz="1450" spc="5">
                <a:latin typeface="Calibri"/>
                <a:cs typeface="Calibri"/>
              </a:rPr>
              <a:t>enough </a:t>
            </a:r>
            <a:r>
              <a:rPr dirty="0" sz="1450">
                <a:latin typeface="Calibri"/>
                <a:cs typeface="Calibri"/>
              </a:rPr>
              <a:t>weight </a:t>
            </a:r>
            <a:r>
              <a:rPr dirty="0" sz="1450" spc="-5">
                <a:latin typeface="Calibri"/>
                <a:cs typeface="Calibri"/>
              </a:rPr>
              <a:t>to foreign </a:t>
            </a:r>
            <a:r>
              <a:rPr dirty="0" sz="1450" spc="5">
                <a:latin typeface="Calibri"/>
                <a:cs typeface="Calibri"/>
              </a:rPr>
              <a:t>language</a:t>
            </a:r>
            <a:r>
              <a:rPr dirty="0" sz="1450" spc="15">
                <a:latin typeface="Calibri"/>
                <a:cs typeface="Calibri"/>
              </a:rPr>
              <a:t> </a:t>
            </a:r>
            <a:r>
              <a:rPr dirty="0" sz="1450">
                <a:latin typeface="Calibri"/>
                <a:cs typeface="Calibri"/>
              </a:rPr>
              <a:t>aspect</a:t>
            </a:r>
            <a:endParaRPr sz="1450">
              <a:latin typeface="Calibri"/>
              <a:cs typeface="Calibri"/>
            </a:endParaRPr>
          </a:p>
          <a:p>
            <a:pPr marL="1964055">
              <a:lnSpc>
                <a:spcPct val="100000"/>
              </a:lnSpc>
              <a:spcBef>
                <a:spcPts val="1485"/>
              </a:spcBef>
            </a:pPr>
            <a:r>
              <a:rPr dirty="0" sz="1250" spc="5" i="1">
                <a:latin typeface="Calibri"/>
                <a:cs typeface="Calibri"/>
              </a:rPr>
              <a:t>This </a:t>
            </a:r>
            <a:r>
              <a:rPr dirty="0" sz="1250" spc="15" i="1">
                <a:latin typeface="Calibri"/>
                <a:cs typeface="Calibri"/>
              </a:rPr>
              <a:t>work </a:t>
            </a:r>
            <a:r>
              <a:rPr dirty="0" sz="1250" spc="10" i="1">
                <a:latin typeface="Calibri"/>
                <a:cs typeface="Calibri"/>
              </a:rPr>
              <a:t>was funded by the </a:t>
            </a:r>
            <a:r>
              <a:rPr dirty="0" sz="1250" spc="15" i="1">
                <a:latin typeface="Calibri"/>
                <a:cs typeface="Calibri"/>
              </a:rPr>
              <a:t>2018 </a:t>
            </a:r>
            <a:r>
              <a:rPr dirty="0" sz="1250" spc="5" i="1">
                <a:latin typeface="Calibri"/>
                <a:cs typeface="Calibri"/>
              </a:rPr>
              <a:t>Best Practices</a:t>
            </a:r>
            <a:r>
              <a:rPr dirty="0" sz="1250" spc="-10" i="1">
                <a:latin typeface="Calibri"/>
                <a:cs typeface="Calibri"/>
              </a:rPr>
              <a:t> </a:t>
            </a:r>
            <a:r>
              <a:rPr dirty="0" sz="1250" spc="5" i="1">
                <a:latin typeface="Calibri"/>
                <a:cs typeface="Calibri"/>
              </a:rPr>
              <a:t>Institute</a:t>
            </a:r>
            <a:endParaRPr sz="12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2019-09-03T15:39:19Z</dcterms:created>
  <dcterms:modified xsi:type="dcterms:W3CDTF">2019-09-03T15:39:19Z</dcterms:modified>
</cp:coreProperties>
</file>