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</p:sldIdLst>
  <p:sldSz cx="20104100" cy="15081250"/>
  <p:notesSz cx="20104100" cy="150812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675187"/>
            <a:ext cx="17088486" cy="31670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8445500"/>
            <a:ext cx="14072870" cy="37703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2CA1BE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2CA1BE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3468687"/>
            <a:ext cx="8745284" cy="9953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3468687"/>
            <a:ext cx="8745284" cy="9953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2CA1BE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28087" y="14045644"/>
            <a:ext cx="19420840" cy="680720"/>
          </a:xfrm>
          <a:custGeom>
            <a:avLst/>
            <a:gdLst/>
            <a:ahLst/>
            <a:cxnLst/>
            <a:rect l="l" t="t" r="r" b="b"/>
            <a:pathLst>
              <a:path w="19420840" h="680719">
                <a:moveTo>
                  <a:pt x="0" y="0"/>
                </a:moveTo>
                <a:lnTo>
                  <a:pt x="19420699" y="0"/>
                </a:lnTo>
                <a:lnTo>
                  <a:pt x="19420699" y="680607"/>
                </a:lnTo>
                <a:lnTo>
                  <a:pt x="0" y="680607"/>
                </a:lnTo>
                <a:lnTo>
                  <a:pt x="0" y="0"/>
                </a:lnTo>
                <a:close/>
              </a:path>
            </a:pathLst>
          </a:custGeom>
          <a:solidFill>
            <a:srgbClr val="FFB37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335068" y="342048"/>
            <a:ext cx="19420840" cy="14394180"/>
          </a:xfrm>
          <a:custGeom>
            <a:avLst/>
            <a:gdLst/>
            <a:ahLst/>
            <a:cxnLst/>
            <a:rect l="l" t="t" r="r" b="b"/>
            <a:pathLst>
              <a:path w="19420840" h="14394180">
                <a:moveTo>
                  <a:pt x="0" y="0"/>
                </a:moveTo>
                <a:lnTo>
                  <a:pt x="19420700" y="0"/>
                </a:lnTo>
                <a:lnTo>
                  <a:pt x="19420700" y="14393977"/>
                </a:lnTo>
                <a:lnTo>
                  <a:pt x="0" y="14393977"/>
                </a:lnTo>
                <a:lnTo>
                  <a:pt x="0" y="0"/>
                </a:lnTo>
                <a:close/>
              </a:path>
            </a:pathLst>
          </a:custGeom>
          <a:ln w="4188">
            <a:solidFill>
              <a:srgbClr val="E09D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335068" y="2806895"/>
            <a:ext cx="19420840" cy="0"/>
          </a:xfrm>
          <a:custGeom>
            <a:avLst/>
            <a:gdLst/>
            <a:ahLst/>
            <a:cxnLst/>
            <a:rect l="l" t="t" r="r" b="b"/>
            <a:pathLst>
              <a:path w="19420840" h="0">
                <a:moveTo>
                  <a:pt x="0" y="0"/>
                </a:moveTo>
                <a:lnTo>
                  <a:pt x="19420700" y="0"/>
                </a:lnTo>
              </a:path>
            </a:pathLst>
          </a:custGeom>
          <a:ln w="4188">
            <a:solidFill>
              <a:srgbClr val="E09D66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9381912" y="2101855"/>
            <a:ext cx="1340273" cy="13402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10042276" y="13791545"/>
            <a:ext cx="0" cy="271145"/>
          </a:xfrm>
          <a:custGeom>
            <a:avLst/>
            <a:gdLst/>
            <a:ahLst/>
            <a:cxnLst/>
            <a:rect l="l" t="t" r="r" b="b"/>
            <a:pathLst>
              <a:path w="0" h="271144">
                <a:moveTo>
                  <a:pt x="0" y="0"/>
                </a:moveTo>
                <a:lnTo>
                  <a:pt x="0" y="270852"/>
                </a:lnTo>
              </a:path>
            </a:pathLst>
          </a:custGeom>
          <a:ln w="23734">
            <a:solidFill>
              <a:srgbClr val="464646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7009984" y="3436230"/>
            <a:ext cx="12352020" cy="388620"/>
          </a:xfrm>
          <a:custGeom>
            <a:avLst/>
            <a:gdLst/>
            <a:ahLst/>
            <a:cxnLst/>
            <a:rect l="l" t="t" r="r" b="b"/>
            <a:pathLst>
              <a:path w="12352019" h="388620">
                <a:moveTo>
                  <a:pt x="0" y="0"/>
                </a:moveTo>
                <a:lnTo>
                  <a:pt x="12351968" y="0"/>
                </a:lnTo>
                <a:lnTo>
                  <a:pt x="12351968" y="388056"/>
                </a:lnTo>
                <a:lnTo>
                  <a:pt x="0" y="388056"/>
                </a:lnTo>
                <a:lnTo>
                  <a:pt x="0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7009984" y="3824293"/>
            <a:ext cx="12352020" cy="9967595"/>
          </a:xfrm>
          <a:custGeom>
            <a:avLst/>
            <a:gdLst/>
            <a:ahLst/>
            <a:cxnLst/>
            <a:rect l="l" t="t" r="r" b="b"/>
            <a:pathLst>
              <a:path w="12352019" h="9967594">
                <a:moveTo>
                  <a:pt x="0" y="0"/>
                </a:moveTo>
                <a:lnTo>
                  <a:pt x="12351968" y="0"/>
                </a:lnTo>
                <a:lnTo>
                  <a:pt x="12351968" y="9967253"/>
                </a:lnTo>
                <a:lnTo>
                  <a:pt x="0" y="9967253"/>
                </a:lnTo>
                <a:lnTo>
                  <a:pt x="0" y="0"/>
                </a:lnTo>
                <a:close/>
              </a:path>
            </a:pathLst>
          </a:custGeom>
          <a:solidFill>
            <a:srgbClr val="CDDF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7007073" y="3815564"/>
            <a:ext cx="12358370" cy="17780"/>
          </a:xfrm>
          <a:custGeom>
            <a:avLst/>
            <a:gdLst/>
            <a:ahLst/>
            <a:cxnLst/>
            <a:rect l="l" t="t" r="r" b="b"/>
            <a:pathLst>
              <a:path w="12358369" h="17779">
                <a:moveTo>
                  <a:pt x="0" y="17451"/>
                </a:moveTo>
                <a:lnTo>
                  <a:pt x="12357785" y="17451"/>
                </a:lnTo>
                <a:lnTo>
                  <a:pt x="12357785" y="0"/>
                </a:lnTo>
                <a:lnTo>
                  <a:pt x="0" y="0"/>
                </a:lnTo>
                <a:lnTo>
                  <a:pt x="0" y="174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7009982" y="3433323"/>
            <a:ext cx="0" cy="10361295"/>
          </a:xfrm>
          <a:custGeom>
            <a:avLst/>
            <a:gdLst/>
            <a:ahLst/>
            <a:cxnLst/>
            <a:rect l="l" t="t" r="r" b="b"/>
            <a:pathLst>
              <a:path w="0" h="10361294">
                <a:moveTo>
                  <a:pt x="0" y="0"/>
                </a:moveTo>
                <a:lnTo>
                  <a:pt x="0" y="10361133"/>
                </a:lnTo>
              </a:path>
            </a:pathLst>
          </a:custGeom>
          <a:ln w="581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19361951" y="3433323"/>
            <a:ext cx="0" cy="10361295"/>
          </a:xfrm>
          <a:custGeom>
            <a:avLst/>
            <a:gdLst/>
            <a:ahLst/>
            <a:cxnLst/>
            <a:rect l="l" t="t" r="r" b="b"/>
            <a:pathLst>
              <a:path w="0" h="10361294">
                <a:moveTo>
                  <a:pt x="0" y="0"/>
                </a:moveTo>
                <a:lnTo>
                  <a:pt x="0" y="10361133"/>
                </a:lnTo>
              </a:path>
            </a:pathLst>
          </a:custGeom>
          <a:ln w="581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bk object 26"/>
          <p:cNvSpPr/>
          <p:nvPr/>
        </p:nvSpPr>
        <p:spPr>
          <a:xfrm>
            <a:off x="7007073" y="3436232"/>
            <a:ext cx="12358370" cy="0"/>
          </a:xfrm>
          <a:custGeom>
            <a:avLst/>
            <a:gdLst/>
            <a:ahLst/>
            <a:cxnLst/>
            <a:rect l="l" t="t" r="r" b="b"/>
            <a:pathLst>
              <a:path w="12358369" h="0">
                <a:moveTo>
                  <a:pt x="0" y="0"/>
                </a:moveTo>
                <a:lnTo>
                  <a:pt x="12357785" y="0"/>
                </a:lnTo>
              </a:path>
            </a:pathLst>
          </a:custGeom>
          <a:ln w="581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bk object 27"/>
          <p:cNvSpPr/>
          <p:nvPr/>
        </p:nvSpPr>
        <p:spPr>
          <a:xfrm>
            <a:off x="7007073" y="13791547"/>
            <a:ext cx="12358370" cy="0"/>
          </a:xfrm>
          <a:custGeom>
            <a:avLst/>
            <a:gdLst/>
            <a:ahLst/>
            <a:cxnLst/>
            <a:rect l="l" t="t" r="r" b="b"/>
            <a:pathLst>
              <a:path w="12358369" h="0">
                <a:moveTo>
                  <a:pt x="0" y="0"/>
                </a:moveTo>
                <a:lnTo>
                  <a:pt x="12357785" y="0"/>
                </a:lnTo>
              </a:path>
            </a:pathLst>
          </a:custGeom>
          <a:ln w="581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01367" y="832661"/>
            <a:ext cx="11701365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2CA1BE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468687"/>
            <a:ext cx="18093690" cy="9953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4025563"/>
            <a:ext cx="6433312" cy="7540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4025563"/>
            <a:ext cx="4623943" cy="7540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4025563"/>
            <a:ext cx="4623943" cy="7540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jp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37774" y="3435399"/>
            <a:ext cx="629666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5" b="1">
                <a:solidFill>
                  <a:srgbClr val="FFFFFF"/>
                </a:solidFill>
                <a:latin typeface="Georgia"/>
                <a:cs typeface="Georgia"/>
              </a:rPr>
              <a:t>HUM 110 Planning Workshop and</a:t>
            </a:r>
            <a:r>
              <a:rPr dirty="0" sz="2200" spc="15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2200" spc="-5" b="1">
                <a:solidFill>
                  <a:srgbClr val="FFFFFF"/>
                </a:solidFill>
                <a:latin typeface="Georgia"/>
                <a:cs typeface="Georgia"/>
              </a:rPr>
              <a:t>Redesign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01367" y="832661"/>
            <a:ext cx="11680190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Redesigning Introduction to</a:t>
            </a:r>
            <a:r>
              <a:rPr dirty="0" spc="-45"/>
              <a:t> </a:t>
            </a:r>
            <a:r>
              <a:rPr dirty="0" spc="-5"/>
              <a:t>Humanities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82637" y="1727486"/>
            <a:ext cx="9315450" cy="3333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000" spc="5">
                <a:latin typeface="Georgia"/>
                <a:cs typeface="Georgia"/>
              </a:rPr>
              <a:t>Aimee Wilson, Dale Urie, and Antha Cotten-Spreckelmeyer—Humanities</a:t>
            </a:r>
            <a:r>
              <a:rPr dirty="0" sz="2000" spc="10">
                <a:latin typeface="Georgia"/>
                <a:cs typeface="Georgia"/>
              </a:rPr>
              <a:t> </a:t>
            </a:r>
            <a:r>
              <a:rPr dirty="0" sz="2000" spc="5">
                <a:latin typeface="Georgia"/>
                <a:cs typeface="Georgia"/>
              </a:rPr>
              <a:t>Program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7453" y="3438860"/>
            <a:ext cx="5942965" cy="387985"/>
          </a:xfrm>
          <a:custGeom>
            <a:avLst/>
            <a:gdLst/>
            <a:ahLst/>
            <a:cxnLst/>
            <a:rect l="l" t="t" r="r" b="b"/>
            <a:pathLst>
              <a:path w="5942965" h="387985">
                <a:moveTo>
                  <a:pt x="0" y="0"/>
                </a:moveTo>
                <a:lnTo>
                  <a:pt x="5942675" y="0"/>
                </a:lnTo>
                <a:lnTo>
                  <a:pt x="5942675" y="387382"/>
                </a:lnTo>
                <a:lnTo>
                  <a:pt x="0" y="387382"/>
                </a:lnTo>
                <a:lnTo>
                  <a:pt x="0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27453" y="3826242"/>
            <a:ext cx="5942965" cy="2842260"/>
          </a:xfrm>
          <a:custGeom>
            <a:avLst/>
            <a:gdLst/>
            <a:ahLst/>
            <a:cxnLst/>
            <a:rect l="l" t="t" r="r" b="b"/>
            <a:pathLst>
              <a:path w="5942965" h="2842259">
                <a:moveTo>
                  <a:pt x="0" y="0"/>
                </a:moveTo>
                <a:lnTo>
                  <a:pt x="5942675" y="0"/>
                </a:lnTo>
                <a:lnTo>
                  <a:pt x="5942675" y="2842060"/>
                </a:lnTo>
                <a:lnTo>
                  <a:pt x="0" y="2842060"/>
                </a:lnTo>
                <a:lnTo>
                  <a:pt x="0" y="0"/>
                </a:lnTo>
                <a:close/>
              </a:path>
            </a:pathLst>
          </a:custGeom>
          <a:solidFill>
            <a:srgbClr val="CDDF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24542" y="3817518"/>
            <a:ext cx="5948680" cy="17780"/>
          </a:xfrm>
          <a:custGeom>
            <a:avLst/>
            <a:gdLst/>
            <a:ahLst/>
            <a:cxnLst/>
            <a:rect l="l" t="t" r="r" b="b"/>
            <a:pathLst>
              <a:path w="5948680" h="17779">
                <a:moveTo>
                  <a:pt x="0" y="17451"/>
                </a:moveTo>
                <a:lnTo>
                  <a:pt x="5948492" y="17451"/>
                </a:lnTo>
                <a:lnTo>
                  <a:pt x="5948492" y="0"/>
                </a:lnTo>
                <a:lnTo>
                  <a:pt x="0" y="0"/>
                </a:lnTo>
                <a:lnTo>
                  <a:pt x="0" y="174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27450" y="3435952"/>
            <a:ext cx="0" cy="3235325"/>
          </a:xfrm>
          <a:custGeom>
            <a:avLst/>
            <a:gdLst/>
            <a:ahLst/>
            <a:cxnLst/>
            <a:rect l="l" t="t" r="r" b="b"/>
            <a:pathLst>
              <a:path w="0" h="3235325">
                <a:moveTo>
                  <a:pt x="0" y="0"/>
                </a:moveTo>
                <a:lnTo>
                  <a:pt x="0" y="3235259"/>
                </a:lnTo>
              </a:path>
            </a:pathLst>
          </a:custGeom>
          <a:ln w="581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670127" y="3435952"/>
            <a:ext cx="0" cy="3235325"/>
          </a:xfrm>
          <a:custGeom>
            <a:avLst/>
            <a:gdLst/>
            <a:ahLst/>
            <a:cxnLst/>
            <a:rect l="l" t="t" r="r" b="b"/>
            <a:pathLst>
              <a:path w="0" h="3235325">
                <a:moveTo>
                  <a:pt x="0" y="0"/>
                </a:moveTo>
                <a:lnTo>
                  <a:pt x="0" y="3235259"/>
                </a:lnTo>
              </a:path>
            </a:pathLst>
          </a:custGeom>
          <a:ln w="581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24542" y="3438861"/>
            <a:ext cx="5948680" cy="0"/>
          </a:xfrm>
          <a:custGeom>
            <a:avLst/>
            <a:gdLst/>
            <a:ahLst/>
            <a:cxnLst/>
            <a:rect l="l" t="t" r="r" b="b"/>
            <a:pathLst>
              <a:path w="5948680" h="0">
                <a:moveTo>
                  <a:pt x="0" y="0"/>
                </a:moveTo>
                <a:lnTo>
                  <a:pt x="5948492" y="0"/>
                </a:lnTo>
              </a:path>
            </a:pathLst>
          </a:custGeom>
          <a:ln w="581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24542" y="6668303"/>
            <a:ext cx="5948680" cy="0"/>
          </a:xfrm>
          <a:custGeom>
            <a:avLst/>
            <a:gdLst/>
            <a:ahLst/>
            <a:cxnLst/>
            <a:rect l="l" t="t" r="r" b="b"/>
            <a:pathLst>
              <a:path w="5948680" h="0">
                <a:moveTo>
                  <a:pt x="0" y="0"/>
                </a:moveTo>
                <a:lnTo>
                  <a:pt x="5948492" y="0"/>
                </a:lnTo>
              </a:path>
            </a:pathLst>
          </a:custGeom>
          <a:ln w="581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730359" y="3441769"/>
            <a:ext cx="5937250" cy="375920"/>
          </a:xfrm>
          <a:prstGeom prst="rect">
            <a:avLst/>
          </a:prstGeom>
          <a:solidFill>
            <a:srgbClr val="2CA1BE"/>
          </a:solidFill>
        </p:spPr>
        <p:txBody>
          <a:bodyPr wrap="square" lIns="0" tIns="889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dirty="0" sz="2200" spc="-5" b="1">
                <a:solidFill>
                  <a:srgbClr val="FFFFFF"/>
                </a:solidFill>
                <a:latin typeface="Georgia"/>
                <a:cs typeface="Georgia"/>
              </a:rPr>
              <a:t>Background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24542" y="7341913"/>
            <a:ext cx="5948680" cy="17780"/>
          </a:xfrm>
          <a:custGeom>
            <a:avLst/>
            <a:gdLst/>
            <a:ahLst/>
            <a:cxnLst/>
            <a:rect l="l" t="t" r="r" b="b"/>
            <a:pathLst>
              <a:path w="5948680" h="17779">
                <a:moveTo>
                  <a:pt x="0" y="17451"/>
                </a:moveTo>
                <a:lnTo>
                  <a:pt x="5948492" y="17451"/>
                </a:lnTo>
                <a:lnTo>
                  <a:pt x="5948492" y="0"/>
                </a:lnTo>
                <a:lnTo>
                  <a:pt x="0" y="0"/>
                </a:lnTo>
                <a:lnTo>
                  <a:pt x="0" y="174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24542" y="6973687"/>
            <a:ext cx="5948680" cy="0"/>
          </a:xfrm>
          <a:custGeom>
            <a:avLst/>
            <a:gdLst/>
            <a:ahLst/>
            <a:cxnLst/>
            <a:rect l="l" t="t" r="r" b="b"/>
            <a:pathLst>
              <a:path w="5948680" h="0">
                <a:moveTo>
                  <a:pt x="0" y="0"/>
                </a:moveTo>
                <a:lnTo>
                  <a:pt x="5948492" y="0"/>
                </a:lnTo>
              </a:path>
            </a:pathLst>
          </a:custGeom>
          <a:ln w="581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24542" y="10580789"/>
            <a:ext cx="5948680" cy="0"/>
          </a:xfrm>
          <a:custGeom>
            <a:avLst/>
            <a:gdLst/>
            <a:ahLst/>
            <a:cxnLst/>
            <a:rect l="l" t="t" r="r" b="b"/>
            <a:pathLst>
              <a:path w="5948680" h="0">
                <a:moveTo>
                  <a:pt x="0" y="0"/>
                </a:moveTo>
                <a:lnTo>
                  <a:pt x="5948492" y="0"/>
                </a:lnTo>
              </a:path>
            </a:pathLst>
          </a:custGeom>
          <a:ln w="581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730359" y="6976595"/>
            <a:ext cx="5937250" cy="365760"/>
          </a:xfrm>
          <a:prstGeom prst="rect">
            <a:avLst/>
          </a:prstGeom>
          <a:solidFill>
            <a:srgbClr val="2CA1BE"/>
          </a:solidFill>
        </p:spPr>
        <p:txBody>
          <a:bodyPr wrap="square" lIns="0" tIns="8890" rIns="0" bIns="0" rtlCol="0" vert="horz">
            <a:spAutoFit/>
          </a:bodyPr>
          <a:lstStyle/>
          <a:p>
            <a:pPr marL="1866264">
              <a:lnSpc>
                <a:spcPct val="100000"/>
              </a:lnSpc>
              <a:spcBef>
                <a:spcPts val="70"/>
              </a:spcBef>
            </a:pPr>
            <a:r>
              <a:rPr dirty="0" sz="2200" spc="-5" b="1">
                <a:solidFill>
                  <a:srgbClr val="FFFFFF"/>
                </a:solidFill>
                <a:latin typeface="Georgia"/>
                <a:cs typeface="Georgia"/>
              </a:rPr>
              <a:t>Redesign</a:t>
            </a:r>
            <a:r>
              <a:rPr dirty="0" sz="2200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2200" spc="-5" b="1">
                <a:solidFill>
                  <a:srgbClr val="FFFFFF"/>
                </a:solidFill>
                <a:latin typeface="Georgia"/>
                <a:cs typeface="Georgia"/>
              </a:rPr>
              <a:t>Goals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24542" y="11298146"/>
            <a:ext cx="5948680" cy="17780"/>
          </a:xfrm>
          <a:custGeom>
            <a:avLst/>
            <a:gdLst/>
            <a:ahLst/>
            <a:cxnLst/>
            <a:rect l="l" t="t" r="r" b="b"/>
            <a:pathLst>
              <a:path w="5948680" h="17779">
                <a:moveTo>
                  <a:pt x="0" y="17451"/>
                </a:moveTo>
                <a:lnTo>
                  <a:pt x="5948492" y="17451"/>
                </a:lnTo>
                <a:lnTo>
                  <a:pt x="5948492" y="0"/>
                </a:lnTo>
                <a:lnTo>
                  <a:pt x="0" y="0"/>
                </a:lnTo>
                <a:lnTo>
                  <a:pt x="0" y="174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24542" y="10889718"/>
            <a:ext cx="5948680" cy="0"/>
          </a:xfrm>
          <a:custGeom>
            <a:avLst/>
            <a:gdLst/>
            <a:ahLst/>
            <a:cxnLst/>
            <a:rect l="l" t="t" r="r" b="b"/>
            <a:pathLst>
              <a:path w="5948680" h="0">
                <a:moveTo>
                  <a:pt x="0" y="0"/>
                </a:moveTo>
                <a:lnTo>
                  <a:pt x="5948492" y="0"/>
                </a:lnTo>
              </a:path>
            </a:pathLst>
          </a:custGeom>
          <a:ln w="581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24542" y="13791545"/>
            <a:ext cx="5948680" cy="0"/>
          </a:xfrm>
          <a:custGeom>
            <a:avLst/>
            <a:gdLst/>
            <a:ahLst/>
            <a:cxnLst/>
            <a:rect l="l" t="t" r="r" b="b"/>
            <a:pathLst>
              <a:path w="5948680" h="0">
                <a:moveTo>
                  <a:pt x="0" y="0"/>
                </a:moveTo>
                <a:lnTo>
                  <a:pt x="5948492" y="0"/>
                </a:lnTo>
              </a:path>
            </a:pathLst>
          </a:custGeom>
          <a:ln w="581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730359" y="10892627"/>
            <a:ext cx="5937250" cy="405765"/>
          </a:xfrm>
          <a:prstGeom prst="rect">
            <a:avLst/>
          </a:prstGeom>
          <a:solidFill>
            <a:srgbClr val="2CA1BE"/>
          </a:solidFill>
        </p:spPr>
        <p:txBody>
          <a:bodyPr wrap="square" lIns="0" tIns="889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dirty="0" sz="2200" spc="-5" b="1">
                <a:solidFill>
                  <a:srgbClr val="FFFFFF"/>
                </a:solidFill>
                <a:latin typeface="Georgia"/>
                <a:cs typeface="Georgia"/>
              </a:rPr>
              <a:t>Planning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6381" y="14238693"/>
            <a:ext cx="18785840" cy="22097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250" spc="10">
                <a:latin typeface="Georgia"/>
                <a:cs typeface="Georgia"/>
              </a:rPr>
              <a:t>This </a:t>
            </a:r>
            <a:r>
              <a:rPr dirty="0" sz="1250" spc="15">
                <a:latin typeface="Georgia"/>
                <a:cs typeface="Georgia"/>
              </a:rPr>
              <a:t>work was supported by a C21 Course Transformation </a:t>
            </a:r>
            <a:r>
              <a:rPr dirty="0" sz="1250" spc="10">
                <a:latin typeface="Georgia"/>
                <a:cs typeface="Georgia"/>
              </a:rPr>
              <a:t>Grant. </a:t>
            </a:r>
            <a:r>
              <a:rPr dirty="0" sz="1250" spc="20">
                <a:latin typeface="Georgia"/>
                <a:cs typeface="Georgia"/>
              </a:rPr>
              <a:t>We </a:t>
            </a:r>
            <a:r>
              <a:rPr dirty="0" sz="1250" spc="10">
                <a:latin typeface="Georgia"/>
                <a:cs typeface="Georgia"/>
              </a:rPr>
              <a:t>are grateful for the help of </a:t>
            </a:r>
            <a:r>
              <a:rPr dirty="0" sz="1250" spc="15">
                <a:latin typeface="Georgia"/>
                <a:cs typeface="Georgia"/>
              </a:rPr>
              <a:t>Michael </a:t>
            </a:r>
            <a:r>
              <a:rPr dirty="0" sz="1250" spc="10">
                <a:latin typeface="Georgia"/>
                <a:cs typeface="Georgia"/>
              </a:rPr>
              <a:t>Otteson, </a:t>
            </a:r>
            <a:r>
              <a:rPr dirty="0" sz="1250" spc="15">
                <a:latin typeface="Georgia"/>
                <a:cs typeface="Georgia"/>
              </a:rPr>
              <a:t>who assembled </a:t>
            </a:r>
            <a:r>
              <a:rPr dirty="0" sz="1250" spc="10">
                <a:latin typeface="Georgia"/>
                <a:cs typeface="Georgia"/>
              </a:rPr>
              <a:t>the databases </a:t>
            </a:r>
            <a:r>
              <a:rPr dirty="0" sz="1250" spc="15">
                <a:latin typeface="Georgia"/>
                <a:cs typeface="Georgia"/>
              </a:rPr>
              <a:t>and </a:t>
            </a:r>
            <a:r>
              <a:rPr dirty="0" sz="1250" spc="10">
                <a:latin typeface="Georgia"/>
                <a:cs typeface="Georgia"/>
              </a:rPr>
              <a:t>assisted </a:t>
            </a:r>
            <a:r>
              <a:rPr dirty="0" sz="1250" spc="15">
                <a:latin typeface="Georgia"/>
                <a:cs typeface="Georgia"/>
              </a:rPr>
              <a:t>with </a:t>
            </a:r>
            <a:r>
              <a:rPr dirty="0" sz="1250" spc="10">
                <a:latin typeface="Georgia"/>
                <a:cs typeface="Georgia"/>
              </a:rPr>
              <a:t>the </a:t>
            </a:r>
            <a:r>
              <a:rPr dirty="0" sz="1250" spc="15">
                <a:latin typeface="Georgia"/>
                <a:cs typeface="Georgia"/>
              </a:rPr>
              <a:t>workshop. </a:t>
            </a:r>
            <a:r>
              <a:rPr dirty="0" sz="1250" spc="10">
                <a:latin typeface="Georgia"/>
                <a:cs typeface="Georgia"/>
              </a:rPr>
              <a:t>All </a:t>
            </a:r>
            <a:r>
              <a:rPr dirty="0" sz="1250" spc="15">
                <a:latin typeface="Georgia"/>
                <a:cs typeface="Georgia"/>
              </a:rPr>
              <a:t>Humanities Program </a:t>
            </a:r>
            <a:r>
              <a:rPr dirty="0" sz="1250" spc="10">
                <a:latin typeface="Georgia"/>
                <a:cs typeface="Georgia"/>
              </a:rPr>
              <a:t>faculty contributed insights </a:t>
            </a:r>
            <a:r>
              <a:rPr dirty="0" sz="1250" spc="15">
                <a:latin typeface="Georgia"/>
                <a:cs typeface="Georgia"/>
              </a:rPr>
              <a:t>and </a:t>
            </a:r>
            <a:r>
              <a:rPr dirty="0" sz="1250" spc="10">
                <a:latin typeface="Georgia"/>
                <a:cs typeface="Georgia"/>
              </a:rPr>
              <a:t>experiences to this</a:t>
            </a:r>
            <a:r>
              <a:rPr dirty="0" sz="1250" spc="20">
                <a:latin typeface="Georgia"/>
                <a:cs typeface="Georgia"/>
              </a:rPr>
              <a:t> </a:t>
            </a:r>
            <a:r>
              <a:rPr dirty="0" sz="1250" spc="10">
                <a:latin typeface="Georgia"/>
                <a:cs typeface="Georgia"/>
              </a:rPr>
              <a:t>project.</a:t>
            </a:r>
            <a:endParaRPr sz="1250">
              <a:latin typeface="Georgia"/>
              <a:cs typeface="Georg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46489" y="3929017"/>
            <a:ext cx="5603240" cy="10306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R="5080">
              <a:lnSpc>
                <a:spcPct val="100000"/>
              </a:lnSpc>
              <a:spcBef>
                <a:spcPts val="95"/>
              </a:spcBef>
            </a:pPr>
            <a:r>
              <a:rPr dirty="0" sz="1650" spc="-5">
                <a:latin typeface="Georgia"/>
                <a:cs typeface="Georgia"/>
              </a:rPr>
              <a:t>HUM 110 (Introduction to Humanities), the gateway </a:t>
            </a:r>
            <a:r>
              <a:rPr dirty="0" sz="1650" spc="-10">
                <a:latin typeface="Georgia"/>
                <a:cs typeface="Georgia"/>
              </a:rPr>
              <a:t>course  </a:t>
            </a:r>
            <a:r>
              <a:rPr dirty="0" sz="1650" spc="-5">
                <a:latin typeface="Georgia"/>
                <a:cs typeface="Georgia"/>
              </a:rPr>
              <a:t>for the Humanities Program, explores the question “What  does it mean to be human?” as a way of introducing students  to the humanities through various</a:t>
            </a:r>
            <a:r>
              <a:rPr dirty="0" sz="1650" spc="-50">
                <a:latin typeface="Georgia"/>
                <a:cs typeface="Georgia"/>
              </a:rPr>
              <a:t> </a:t>
            </a:r>
            <a:r>
              <a:rPr dirty="0" sz="1650" spc="-5">
                <a:latin typeface="Georgia"/>
                <a:cs typeface="Georgia"/>
              </a:rPr>
              <a:t>themes.</a:t>
            </a:r>
            <a:endParaRPr sz="1650">
              <a:latin typeface="Georgia"/>
              <a:cs typeface="Georg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46489" y="5185524"/>
            <a:ext cx="5593080" cy="12820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R="5080">
              <a:lnSpc>
                <a:spcPct val="100000"/>
              </a:lnSpc>
              <a:spcBef>
                <a:spcPts val="95"/>
              </a:spcBef>
            </a:pPr>
            <a:r>
              <a:rPr dirty="0" sz="1650" spc="-5">
                <a:latin typeface="Georgia"/>
                <a:cs typeface="Georgia"/>
              </a:rPr>
              <a:t>HUM 110 fulfills requirement 2.1 (Written Communication)  of the KU Core and enrolls mostly freshman and sophomore  non-majors. The diverse backgrounds of these students is an  asset to the course and creates an environment in which  students can learn from one</a:t>
            </a:r>
            <a:r>
              <a:rPr dirty="0" sz="1650" spc="-35">
                <a:latin typeface="Georgia"/>
                <a:cs typeface="Georgia"/>
              </a:rPr>
              <a:t> </a:t>
            </a:r>
            <a:r>
              <a:rPr dirty="0" sz="1650" spc="-5">
                <a:latin typeface="Georgia"/>
                <a:cs typeface="Georgia"/>
              </a:rPr>
              <a:t>another.</a:t>
            </a:r>
            <a:endParaRPr sz="1650">
              <a:latin typeface="Georgia"/>
              <a:cs typeface="Georg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30359" y="7359365"/>
            <a:ext cx="5937250" cy="3218815"/>
          </a:xfrm>
          <a:prstGeom prst="rect">
            <a:avLst/>
          </a:prstGeom>
          <a:solidFill>
            <a:srgbClr val="CDDFE8"/>
          </a:solidFill>
        </p:spPr>
        <p:txBody>
          <a:bodyPr wrap="square" lIns="0" tIns="141605" rIns="0" bIns="0" rtlCol="0" vert="horz">
            <a:spAutoFit/>
          </a:bodyPr>
          <a:lstStyle/>
          <a:p>
            <a:pPr marL="115570" marR="235585">
              <a:lnSpc>
                <a:spcPct val="100000"/>
              </a:lnSpc>
              <a:spcBef>
                <a:spcPts val="1115"/>
              </a:spcBef>
            </a:pPr>
            <a:r>
              <a:rPr dirty="0" sz="1550">
                <a:latin typeface="Georgia"/>
                <a:cs typeface="Georgia"/>
              </a:rPr>
              <a:t>Take greater advantage of existing student interest in the course  </a:t>
            </a:r>
            <a:r>
              <a:rPr dirty="0" sz="1550" spc="-5">
                <a:latin typeface="Georgia"/>
                <a:cs typeface="Georgia"/>
              </a:rPr>
              <a:t>by:</a:t>
            </a:r>
            <a:endParaRPr sz="155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>
              <a:latin typeface="Times New Roman"/>
              <a:cs typeface="Times New Roman"/>
            </a:endParaRPr>
          </a:p>
          <a:p>
            <a:pPr marL="351790" indent="-236220">
              <a:lnSpc>
                <a:spcPct val="100000"/>
              </a:lnSpc>
              <a:buAutoNum type="arabicPeriod"/>
              <a:tabLst>
                <a:tab pos="352425" algn="l"/>
              </a:tabLst>
            </a:pPr>
            <a:r>
              <a:rPr dirty="0" sz="1550">
                <a:latin typeface="Georgia"/>
                <a:cs typeface="Georgia"/>
              </a:rPr>
              <a:t>Updating course </a:t>
            </a:r>
            <a:r>
              <a:rPr dirty="0" sz="1550" b="1">
                <a:latin typeface="Georgia"/>
                <a:cs typeface="Georgia"/>
              </a:rPr>
              <a:t>themes </a:t>
            </a:r>
            <a:r>
              <a:rPr dirty="0" sz="1550">
                <a:latin typeface="Georgia"/>
                <a:cs typeface="Georgia"/>
              </a:rPr>
              <a:t>and curriculum</a:t>
            </a:r>
            <a:r>
              <a:rPr dirty="0" sz="1550" spc="-5">
                <a:latin typeface="Georgia"/>
                <a:cs typeface="Georgia"/>
              </a:rPr>
              <a:t> </a:t>
            </a:r>
            <a:r>
              <a:rPr dirty="0" sz="1550" b="1">
                <a:latin typeface="Georgia"/>
                <a:cs typeface="Georgia"/>
              </a:rPr>
              <a:t>guidelines</a:t>
            </a:r>
            <a:endParaRPr sz="1550">
              <a:latin typeface="Georgia"/>
              <a:cs typeface="Georgia"/>
            </a:endParaRPr>
          </a:p>
          <a:p>
            <a:pPr marL="351790" marR="238760" indent="-236220">
              <a:lnSpc>
                <a:spcPct val="100000"/>
              </a:lnSpc>
              <a:spcBef>
                <a:spcPts val="10"/>
              </a:spcBef>
              <a:buAutoNum type="arabicPeriod"/>
              <a:tabLst>
                <a:tab pos="352425" algn="l"/>
              </a:tabLst>
            </a:pPr>
            <a:r>
              <a:rPr dirty="0" sz="1550">
                <a:latin typeface="Georgia"/>
                <a:cs typeface="Georgia"/>
              </a:rPr>
              <a:t>Making clear to students that the course provides instruction  in practical, </a:t>
            </a:r>
            <a:r>
              <a:rPr dirty="0" sz="1550" spc="-5" b="1">
                <a:latin typeface="Georgia"/>
                <a:cs typeface="Georgia"/>
              </a:rPr>
              <a:t>transferrable </a:t>
            </a:r>
            <a:r>
              <a:rPr dirty="0" sz="1550" b="1">
                <a:latin typeface="Georgia"/>
                <a:cs typeface="Georgia"/>
              </a:rPr>
              <a:t>skill sets </a:t>
            </a:r>
            <a:r>
              <a:rPr dirty="0" sz="1550" spc="-5">
                <a:latin typeface="Georgia"/>
                <a:cs typeface="Georgia"/>
              </a:rPr>
              <a:t>(e.g., </a:t>
            </a:r>
            <a:r>
              <a:rPr dirty="0" sz="1550">
                <a:latin typeface="Georgia"/>
                <a:cs typeface="Georgia"/>
              </a:rPr>
              <a:t>critical thinking,  moral reasoning, articulating ideas, appreciating diversity,  evaluating evidence,</a:t>
            </a:r>
            <a:r>
              <a:rPr dirty="0" sz="1550" spc="-15">
                <a:latin typeface="Georgia"/>
                <a:cs typeface="Georgia"/>
              </a:rPr>
              <a:t> </a:t>
            </a:r>
            <a:r>
              <a:rPr dirty="0" sz="1550">
                <a:latin typeface="Georgia"/>
                <a:cs typeface="Georgia"/>
              </a:rPr>
              <a:t>etc.)</a:t>
            </a:r>
            <a:endParaRPr sz="1550">
              <a:latin typeface="Georgia"/>
              <a:cs typeface="Georgia"/>
            </a:endParaRPr>
          </a:p>
          <a:p>
            <a:pPr marL="351790" marR="360680" indent="-236220">
              <a:lnSpc>
                <a:spcPct val="100000"/>
              </a:lnSpc>
              <a:spcBef>
                <a:spcPts val="35"/>
              </a:spcBef>
              <a:buAutoNum type="arabicPeriod"/>
              <a:tabLst>
                <a:tab pos="352425" algn="l"/>
              </a:tabLst>
            </a:pPr>
            <a:r>
              <a:rPr dirty="0" sz="1550">
                <a:latin typeface="Georgia"/>
                <a:cs typeface="Georgia"/>
              </a:rPr>
              <a:t>Helping students see the relevance of HUM 110 by engaging  them in </a:t>
            </a:r>
            <a:r>
              <a:rPr dirty="0" sz="1550" spc="-5" b="1">
                <a:latin typeface="Georgia"/>
                <a:cs typeface="Georgia"/>
              </a:rPr>
              <a:t>opportunities </a:t>
            </a:r>
            <a:r>
              <a:rPr dirty="0" sz="1550" b="1">
                <a:latin typeface="Georgia"/>
                <a:cs typeface="Georgia"/>
              </a:rPr>
              <a:t>outside </a:t>
            </a:r>
            <a:r>
              <a:rPr dirty="0" sz="1550" spc="-5" b="1">
                <a:latin typeface="Georgia"/>
                <a:cs typeface="Georgia"/>
              </a:rPr>
              <a:t>the</a:t>
            </a:r>
            <a:r>
              <a:rPr dirty="0" sz="1550" spc="35" b="1">
                <a:latin typeface="Georgia"/>
                <a:cs typeface="Georgia"/>
              </a:rPr>
              <a:t> </a:t>
            </a:r>
            <a:r>
              <a:rPr dirty="0" sz="1550" b="1">
                <a:latin typeface="Georgia"/>
                <a:cs typeface="Georgia"/>
              </a:rPr>
              <a:t>classroom</a:t>
            </a:r>
            <a:endParaRPr sz="1550">
              <a:latin typeface="Georgia"/>
              <a:cs typeface="Georgia"/>
            </a:endParaRPr>
          </a:p>
          <a:p>
            <a:pPr marL="351790" marR="690245" indent="-236220">
              <a:lnSpc>
                <a:spcPct val="100000"/>
              </a:lnSpc>
              <a:spcBef>
                <a:spcPts val="15"/>
              </a:spcBef>
              <a:buAutoNum type="arabicPeriod"/>
              <a:tabLst>
                <a:tab pos="352425" algn="l"/>
              </a:tabLst>
            </a:pPr>
            <a:r>
              <a:rPr dirty="0" sz="1550">
                <a:latin typeface="Georgia"/>
                <a:cs typeface="Georgia"/>
              </a:rPr>
              <a:t>Revise </a:t>
            </a:r>
            <a:r>
              <a:rPr dirty="0" sz="1550" spc="-5" b="1">
                <a:latin typeface="Georgia"/>
                <a:cs typeface="Georgia"/>
              </a:rPr>
              <a:t>course description </a:t>
            </a:r>
            <a:r>
              <a:rPr dirty="0" sz="1550">
                <a:latin typeface="Georgia"/>
                <a:cs typeface="Georgia"/>
              </a:rPr>
              <a:t>to accurately represent the  teaching </a:t>
            </a:r>
            <a:r>
              <a:rPr dirty="0" sz="1550" spc="-5">
                <a:latin typeface="Georgia"/>
                <a:cs typeface="Georgia"/>
              </a:rPr>
              <a:t>being </a:t>
            </a:r>
            <a:r>
              <a:rPr dirty="0" sz="1550">
                <a:latin typeface="Georgia"/>
                <a:cs typeface="Georgia"/>
              </a:rPr>
              <a:t>done in this</a:t>
            </a:r>
            <a:r>
              <a:rPr dirty="0" sz="1550" spc="25">
                <a:latin typeface="Georgia"/>
                <a:cs typeface="Georgia"/>
              </a:rPr>
              <a:t> </a:t>
            </a:r>
            <a:r>
              <a:rPr dirty="0" sz="1550">
                <a:latin typeface="Georgia"/>
                <a:cs typeface="Georgia"/>
              </a:rPr>
              <a:t>course</a:t>
            </a:r>
            <a:endParaRPr sz="1550">
              <a:latin typeface="Georgia"/>
              <a:cs typeface="Georgi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806712" y="6808169"/>
            <a:ext cx="704341" cy="20257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820673" y="6616902"/>
            <a:ext cx="528955" cy="2055495"/>
          </a:xfrm>
          <a:custGeom>
            <a:avLst/>
            <a:gdLst/>
            <a:ahLst/>
            <a:cxnLst/>
            <a:rect l="l" t="t" r="r" b="b"/>
            <a:pathLst>
              <a:path w="528954" h="2055495">
                <a:moveTo>
                  <a:pt x="528430" y="1790870"/>
                </a:moveTo>
                <a:lnTo>
                  <a:pt x="0" y="1790870"/>
                </a:lnTo>
                <a:lnTo>
                  <a:pt x="264215" y="2055085"/>
                </a:lnTo>
                <a:lnTo>
                  <a:pt x="528430" y="1790870"/>
                </a:lnTo>
                <a:close/>
              </a:path>
              <a:path w="528954" h="2055495">
                <a:moveTo>
                  <a:pt x="396323" y="0"/>
                </a:moveTo>
                <a:lnTo>
                  <a:pt x="132107" y="0"/>
                </a:lnTo>
                <a:lnTo>
                  <a:pt x="132107" y="1790870"/>
                </a:lnTo>
                <a:lnTo>
                  <a:pt x="396323" y="1790870"/>
                </a:lnTo>
                <a:lnTo>
                  <a:pt x="396323" y="0"/>
                </a:lnTo>
                <a:close/>
              </a:path>
            </a:pathLst>
          </a:custGeom>
          <a:solidFill>
            <a:srgbClr val="E9F6F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0686585" y="5432993"/>
            <a:ext cx="2607948" cy="6519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0700547" y="5393902"/>
            <a:ext cx="2432050" cy="529590"/>
          </a:xfrm>
          <a:custGeom>
            <a:avLst/>
            <a:gdLst/>
            <a:ahLst/>
            <a:cxnLst/>
            <a:rect l="l" t="t" r="r" b="b"/>
            <a:pathLst>
              <a:path w="2432050" h="529589">
                <a:moveTo>
                  <a:pt x="2167473" y="0"/>
                </a:moveTo>
                <a:lnTo>
                  <a:pt x="2167473" y="132282"/>
                </a:lnTo>
                <a:lnTo>
                  <a:pt x="0" y="132282"/>
                </a:lnTo>
                <a:lnTo>
                  <a:pt x="0" y="396846"/>
                </a:lnTo>
                <a:lnTo>
                  <a:pt x="2167473" y="396846"/>
                </a:lnTo>
                <a:lnTo>
                  <a:pt x="2167473" y="529128"/>
                </a:lnTo>
                <a:lnTo>
                  <a:pt x="2432037" y="264564"/>
                </a:lnTo>
                <a:lnTo>
                  <a:pt x="2167473" y="0"/>
                </a:lnTo>
                <a:close/>
              </a:path>
            </a:pathLst>
          </a:custGeom>
          <a:solidFill>
            <a:srgbClr val="E9F6F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0854824" y="6199461"/>
            <a:ext cx="2785948" cy="30253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0868717" y="5896810"/>
            <a:ext cx="2610485" cy="3166110"/>
          </a:xfrm>
          <a:custGeom>
            <a:avLst/>
            <a:gdLst/>
            <a:ahLst/>
            <a:cxnLst/>
            <a:rect l="l" t="t" r="r" b="b"/>
            <a:pathLst>
              <a:path w="2610484" h="3166109">
                <a:moveTo>
                  <a:pt x="206590" y="0"/>
                </a:moveTo>
                <a:lnTo>
                  <a:pt x="0" y="165213"/>
                </a:lnTo>
                <a:lnTo>
                  <a:pt x="2300395" y="3041821"/>
                </a:lnTo>
                <a:lnTo>
                  <a:pt x="2197100" y="3124424"/>
                </a:lnTo>
                <a:lnTo>
                  <a:pt x="2568903" y="3165808"/>
                </a:lnTo>
                <a:lnTo>
                  <a:pt x="2601092" y="2876608"/>
                </a:lnTo>
                <a:lnTo>
                  <a:pt x="2506991" y="2876608"/>
                </a:lnTo>
                <a:lnTo>
                  <a:pt x="206590" y="0"/>
                </a:lnTo>
                <a:close/>
              </a:path>
              <a:path w="2610484" h="3166109">
                <a:moveTo>
                  <a:pt x="2610286" y="2794004"/>
                </a:moveTo>
                <a:lnTo>
                  <a:pt x="2506991" y="2876608"/>
                </a:lnTo>
                <a:lnTo>
                  <a:pt x="2601092" y="2876608"/>
                </a:lnTo>
                <a:lnTo>
                  <a:pt x="2610286" y="2794004"/>
                </a:lnTo>
                <a:close/>
              </a:path>
            </a:pathLst>
          </a:custGeom>
          <a:solidFill>
            <a:srgbClr val="E9F6F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254235" y="9070578"/>
            <a:ext cx="5295469" cy="37932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270285" y="8684552"/>
            <a:ext cx="5115375" cy="40152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270284" y="8684552"/>
            <a:ext cx="5115560" cy="4015740"/>
          </a:xfrm>
          <a:custGeom>
            <a:avLst/>
            <a:gdLst/>
            <a:ahLst/>
            <a:cxnLst/>
            <a:rect l="l" t="t" r="r" b="b"/>
            <a:pathLst>
              <a:path w="5115559" h="4015740">
                <a:moveTo>
                  <a:pt x="0" y="0"/>
                </a:moveTo>
                <a:lnTo>
                  <a:pt x="5115376" y="0"/>
                </a:lnTo>
                <a:lnTo>
                  <a:pt x="5115376" y="4015235"/>
                </a:lnTo>
                <a:lnTo>
                  <a:pt x="0" y="4015235"/>
                </a:lnTo>
                <a:lnTo>
                  <a:pt x="0" y="0"/>
                </a:lnTo>
                <a:close/>
              </a:path>
            </a:pathLst>
          </a:custGeom>
          <a:ln w="4188">
            <a:solidFill>
              <a:srgbClr val="17778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270284" y="8671987"/>
            <a:ext cx="5115560" cy="407670"/>
          </a:xfrm>
          <a:custGeom>
            <a:avLst/>
            <a:gdLst/>
            <a:ahLst/>
            <a:cxnLst/>
            <a:rect l="l" t="t" r="r" b="b"/>
            <a:pathLst>
              <a:path w="5115559" h="407670">
                <a:moveTo>
                  <a:pt x="0" y="0"/>
                </a:moveTo>
                <a:lnTo>
                  <a:pt x="5115376" y="0"/>
                </a:lnTo>
                <a:lnTo>
                  <a:pt x="5115376" y="407666"/>
                </a:lnTo>
                <a:lnTo>
                  <a:pt x="0" y="407666"/>
                </a:lnTo>
                <a:lnTo>
                  <a:pt x="0" y="0"/>
                </a:lnTo>
                <a:close/>
              </a:path>
            </a:pathLst>
          </a:custGeom>
          <a:solidFill>
            <a:srgbClr val="FFD1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270284" y="8671986"/>
            <a:ext cx="5115560" cy="407670"/>
          </a:xfrm>
          <a:custGeom>
            <a:avLst/>
            <a:gdLst/>
            <a:ahLst/>
            <a:cxnLst/>
            <a:rect l="l" t="t" r="r" b="b"/>
            <a:pathLst>
              <a:path w="5115559" h="407670">
                <a:moveTo>
                  <a:pt x="0" y="0"/>
                </a:moveTo>
                <a:lnTo>
                  <a:pt x="5115376" y="0"/>
                </a:lnTo>
                <a:lnTo>
                  <a:pt x="5115376" y="407666"/>
                </a:lnTo>
                <a:lnTo>
                  <a:pt x="0" y="407666"/>
                </a:lnTo>
                <a:lnTo>
                  <a:pt x="0" y="0"/>
                </a:lnTo>
                <a:close/>
              </a:path>
            </a:pathLst>
          </a:custGeom>
          <a:ln w="4188">
            <a:solidFill>
              <a:srgbClr val="17778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258418" y="4846623"/>
            <a:ext cx="5164239" cy="29262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7270284" y="4858490"/>
            <a:ext cx="5115375" cy="28773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7473149" y="9261921"/>
            <a:ext cx="4672330" cy="528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055370" marR="5080" indent="-1043305">
              <a:lnSpc>
                <a:spcPct val="100000"/>
              </a:lnSpc>
              <a:spcBef>
                <a:spcPts val="95"/>
              </a:spcBef>
            </a:pPr>
            <a:r>
              <a:rPr dirty="0" sz="1650" spc="-5">
                <a:latin typeface="Georgia"/>
                <a:cs typeface="Georgia"/>
              </a:rPr>
              <a:t>What does it mean to be human? Courses focus on  1-4 of the following</a:t>
            </a:r>
            <a:r>
              <a:rPr dirty="0" sz="1650" spc="-25">
                <a:latin typeface="Georgia"/>
                <a:cs typeface="Georgia"/>
              </a:rPr>
              <a:t> </a:t>
            </a:r>
            <a:r>
              <a:rPr dirty="0" sz="1650" spc="-5">
                <a:latin typeface="Georgia"/>
                <a:cs typeface="Georgia"/>
              </a:rPr>
              <a:t>themes:</a:t>
            </a:r>
            <a:endParaRPr sz="1650">
              <a:latin typeface="Georgia"/>
              <a:cs typeface="Georgi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149385" y="3979310"/>
            <a:ext cx="11864340" cy="472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100"/>
              </a:spcBef>
            </a:pPr>
            <a:r>
              <a:rPr dirty="0" sz="1450" spc="5">
                <a:latin typeface="Georgia"/>
                <a:cs typeface="Georgia"/>
              </a:rPr>
              <a:t>In Spring 2019, </a:t>
            </a:r>
            <a:r>
              <a:rPr dirty="0" sz="1450" spc="10">
                <a:latin typeface="Georgia"/>
                <a:cs typeface="Georgia"/>
              </a:rPr>
              <a:t>we </a:t>
            </a:r>
            <a:r>
              <a:rPr dirty="0" sz="1450" spc="5">
                <a:latin typeface="Georgia"/>
                <a:cs typeface="Georgia"/>
              </a:rPr>
              <a:t>hosted a workshop to bring Humanities faculty together to </a:t>
            </a:r>
            <a:r>
              <a:rPr dirty="0" sz="1450">
                <a:latin typeface="Georgia"/>
                <a:cs typeface="Georgia"/>
              </a:rPr>
              <a:t>discuss the </a:t>
            </a:r>
            <a:r>
              <a:rPr dirty="0" sz="1450" spc="5">
                <a:latin typeface="Georgia"/>
                <a:cs typeface="Georgia"/>
              </a:rPr>
              <a:t>past, present, and future of </a:t>
            </a:r>
            <a:r>
              <a:rPr dirty="0" sz="1450" spc="10">
                <a:latin typeface="Georgia"/>
                <a:cs typeface="Georgia"/>
              </a:rPr>
              <a:t>HUM </a:t>
            </a:r>
            <a:r>
              <a:rPr dirty="0" sz="1450" spc="5">
                <a:latin typeface="Georgia"/>
                <a:cs typeface="Georgia"/>
              </a:rPr>
              <a:t>110. </a:t>
            </a:r>
            <a:r>
              <a:rPr dirty="0" sz="1450" spc="10">
                <a:latin typeface="Georgia"/>
                <a:cs typeface="Georgia"/>
              </a:rPr>
              <a:t>We </a:t>
            </a:r>
            <a:r>
              <a:rPr dirty="0" sz="1450" spc="5">
                <a:latin typeface="Georgia"/>
                <a:cs typeface="Georgia"/>
              </a:rPr>
              <a:t>discussed  proposed revisions to </a:t>
            </a:r>
            <a:r>
              <a:rPr dirty="0" sz="1450">
                <a:latin typeface="Georgia"/>
                <a:cs typeface="Georgia"/>
              </a:rPr>
              <a:t>the </a:t>
            </a:r>
            <a:r>
              <a:rPr dirty="0" sz="1450" spc="5">
                <a:latin typeface="Georgia"/>
                <a:cs typeface="Georgia"/>
              </a:rPr>
              <a:t>curriculum </a:t>
            </a:r>
            <a:r>
              <a:rPr dirty="0" sz="1450">
                <a:latin typeface="Georgia"/>
                <a:cs typeface="Georgia"/>
              </a:rPr>
              <a:t>guidelines, </a:t>
            </a:r>
            <a:r>
              <a:rPr dirty="0" sz="1450" spc="5">
                <a:latin typeface="Georgia"/>
                <a:cs typeface="Georgia"/>
              </a:rPr>
              <a:t>updated </a:t>
            </a:r>
            <a:r>
              <a:rPr dirty="0" sz="1450">
                <a:latin typeface="Georgia"/>
                <a:cs typeface="Georgia"/>
              </a:rPr>
              <a:t>the </a:t>
            </a:r>
            <a:r>
              <a:rPr dirty="0" sz="1450" spc="5">
                <a:latin typeface="Georgia"/>
                <a:cs typeface="Georgia"/>
              </a:rPr>
              <a:t>course themes, and brainstormed ways to apply humanities </a:t>
            </a:r>
            <a:r>
              <a:rPr dirty="0" sz="1450">
                <a:latin typeface="Georgia"/>
                <a:cs typeface="Georgia"/>
              </a:rPr>
              <a:t>skills </a:t>
            </a:r>
            <a:r>
              <a:rPr dirty="0" sz="1450" spc="5">
                <a:latin typeface="Georgia"/>
                <a:cs typeface="Georgia"/>
              </a:rPr>
              <a:t>to </a:t>
            </a:r>
            <a:r>
              <a:rPr dirty="0" sz="1450">
                <a:latin typeface="Georgia"/>
                <a:cs typeface="Georgia"/>
              </a:rPr>
              <a:t>the</a:t>
            </a:r>
            <a:r>
              <a:rPr dirty="0" sz="1450" spc="45">
                <a:latin typeface="Georgia"/>
                <a:cs typeface="Georgia"/>
              </a:rPr>
              <a:t> </a:t>
            </a:r>
            <a:r>
              <a:rPr dirty="0" sz="1450" spc="5">
                <a:latin typeface="Georgia"/>
                <a:cs typeface="Georgia"/>
              </a:rPr>
              <a:t>workplace.</a:t>
            </a:r>
            <a:endParaRPr sz="1450">
              <a:latin typeface="Georgia"/>
              <a:cs typeface="Georgia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3171676" y="5194954"/>
            <a:ext cx="6043097" cy="33457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3187731" y="4858489"/>
            <a:ext cx="5862997" cy="351821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3187731" y="4858490"/>
            <a:ext cx="5863590" cy="3518535"/>
          </a:xfrm>
          <a:custGeom>
            <a:avLst/>
            <a:gdLst/>
            <a:ahLst/>
            <a:cxnLst/>
            <a:rect l="l" t="t" r="r" b="b"/>
            <a:pathLst>
              <a:path w="5863590" h="3518534">
                <a:moveTo>
                  <a:pt x="0" y="0"/>
                </a:moveTo>
                <a:lnTo>
                  <a:pt x="5862997" y="0"/>
                </a:lnTo>
                <a:lnTo>
                  <a:pt x="5862997" y="3518217"/>
                </a:lnTo>
                <a:lnTo>
                  <a:pt x="0" y="3518217"/>
                </a:lnTo>
                <a:lnTo>
                  <a:pt x="0" y="0"/>
                </a:lnTo>
                <a:close/>
              </a:path>
            </a:pathLst>
          </a:custGeom>
          <a:ln w="4188">
            <a:solidFill>
              <a:srgbClr val="17778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3187731" y="4858491"/>
            <a:ext cx="5863590" cy="459740"/>
          </a:xfrm>
          <a:custGeom>
            <a:avLst/>
            <a:gdLst/>
            <a:ahLst/>
            <a:cxnLst/>
            <a:rect l="l" t="t" r="r" b="b"/>
            <a:pathLst>
              <a:path w="5863590" h="459739">
                <a:moveTo>
                  <a:pt x="0" y="0"/>
                </a:moveTo>
                <a:lnTo>
                  <a:pt x="5862997" y="0"/>
                </a:lnTo>
                <a:lnTo>
                  <a:pt x="5862997" y="459322"/>
                </a:lnTo>
                <a:lnTo>
                  <a:pt x="0" y="459322"/>
                </a:lnTo>
                <a:lnTo>
                  <a:pt x="0" y="0"/>
                </a:lnTo>
                <a:close/>
              </a:path>
            </a:pathLst>
          </a:custGeom>
          <a:solidFill>
            <a:srgbClr val="FFD1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3187731" y="4858490"/>
            <a:ext cx="5863590" cy="459740"/>
          </a:xfrm>
          <a:custGeom>
            <a:avLst/>
            <a:gdLst/>
            <a:ahLst/>
            <a:cxnLst/>
            <a:rect l="l" t="t" r="r" b="b"/>
            <a:pathLst>
              <a:path w="5863590" h="459739">
                <a:moveTo>
                  <a:pt x="0" y="0"/>
                </a:moveTo>
                <a:lnTo>
                  <a:pt x="5862997" y="0"/>
                </a:lnTo>
                <a:lnTo>
                  <a:pt x="5862997" y="459322"/>
                </a:lnTo>
                <a:lnTo>
                  <a:pt x="0" y="459322"/>
                </a:lnTo>
                <a:lnTo>
                  <a:pt x="0" y="0"/>
                </a:lnTo>
                <a:close/>
              </a:path>
            </a:pathLst>
          </a:custGeom>
          <a:ln w="4188">
            <a:solidFill>
              <a:srgbClr val="17778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14380615" y="4887394"/>
            <a:ext cx="3548379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 b="1">
                <a:latin typeface="Georgia"/>
                <a:cs typeface="Georgia"/>
              </a:rPr>
              <a:t>Humanities in </a:t>
            </a:r>
            <a:r>
              <a:rPr dirty="0" sz="1800" spc="10" b="1">
                <a:latin typeface="Georgia"/>
                <a:cs typeface="Georgia"/>
              </a:rPr>
              <a:t>the</a:t>
            </a:r>
            <a:r>
              <a:rPr dirty="0" sz="1800" spc="-65" b="1">
                <a:latin typeface="Georgia"/>
                <a:cs typeface="Georgia"/>
              </a:rPr>
              <a:t> </a:t>
            </a:r>
            <a:r>
              <a:rPr dirty="0" sz="1800" spc="15" b="1">
                <a:latin typeface="Georgia"/>
                <a:cs typeface="Georgia"/>
              </a:rPr>
              <a:t>Workplace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3314849" y="5360960"/>
            <a:ext cx="2794000" cy="15894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95"/>
              </a:spcBef>
            </a:pPr>
            <a:r>
              <a:rPr dirty="0" sz="1450" spc="5">
                <a:latin typeface="Georgia"/>
                <a:cs typeface="Georgia"/>
              </a:rPr>
              <a:t>Future </a:t>
            </a:r>
            <a:r>
              <a:rPr dirty="0" sz="1450">
                <a:latin typeface="Georgia"/>
                <a:cs typeface="Georgia"/>
              </a:rPr>
              <a:t>iterations </a:t>
            </a:r>
            <a:r>
              <a:rPr dirty="0" sz="1450" spc="5">
                <a:latin typeface="Georgia"/>
                <a:cs typeface="Georgia"/>
              </a:rPr>
              <a:t>of </a:t>
            </a:r>
            <a:r>
              <a:rPr dirty="0" sz="1450" spc="10">
                <a:latin typeface="Georgia"/>
                <a:cs typeface="Georgia"/>
              </a:rPr>
              <a:t>HUM </a:t>
            </a:r>
            <a:r>
              <a:rPr dirty="0" sz="1450" spc="5">
                <a:latin typeface="Georgia"/>
                <a:cs typeface="Georgia"/>
              </a:rPr>
              <a:t>110 </a:t>
            </a:r>
            <a:r>
              <a:rPr dirty="0" sz="1450">
                <a:latin typeface="Georgia"/>
                <a:cs typeface="Georgia"/>
              </a:rPr>
              <a:t>will  </a:t>
            </a:r>
            <a:r>
              <a:rPr dirty="0" sz="1450" spc="5">
                <a:latin typeface="Georgia"/>
                <a:cs typeface="Georgia"/>
              </a:rPr>
              <a:t>include a unit (or </a:t>
            </a:r>
            <a:r>
              <a:rPr dirty="0" sz="1450">
                <a:latin typeface="Georgia"/>
                <a:cs typeface="Georgia"/>
              </a:rPr>
              <a:t>its </a:t>
            </a:r>
            <a:r>
              <a:rPr dirty="0" sz="1450" spc="5">
                <a:latin typeface="Georgia"/>
                <a:cs typeface="Georgia"/>
              </a:rPr>
              <a:t>equivalent  over </a:t>
            </a:r>
            <a:r>
              <a:rPr dirty="0" sz="1450">
                <a:latin typeface="Georgia"/>
                <a:cs typeface="Georgia"/>
              </a:rPr>
              <a:t>the </a:t>
            </a:r>
            <a:r>
              <a:rPr dirty="0" sz="1450" spc="5">
                <a:latin typeface="Georgia"/>
                <a:cs typeface="Georgia"/>
              </a:rPr>
              <a:t>semester) on </a:t>
            </a:r>
            <a:r>
              <a:rPr dirty="0" sz="1450">
                <a:latin typeface="Georgia"/>
                <a:cs typeface="Georgia"/>
              </a:rPr>
              <a:t>the </a:t>
            </a:r>
            <a:r>
              <a:rPr dirty="0" sz="1450" spc="5">
                <a:latin typeface="Georgia"/>
                <a:cs typeface="Georgia"/>
              </a:rPr>
              <a:t>value of  </a:t>
            </a:r>
            <a:r>
              <a:rPr dirty="0" sz="1450">
                <a:latin typeface="Georgia"/>
                <a:cs typeface="Georgia"/>
              </a:rPr>
              <a:t>skills </a:t>
            </a:r>
            <a:r>
              <a:rPr dirty="0" sz="1450" spc="5">
                <a:latin typeface="Georgia"/>
                <a:cs typeface="Georgia"/>
              </a:rPr>
              <a:t>covered in </a:t>
            </a:r>
            <a:r>
              <a:rPr dirty="0" sz="1450" spc="10">
                <a:latin typeface="Georgia"/>
                <a:cs typeface="Georgia"/>
              </a:rPr>
              <a:t>HUM </a:t>
            </a:r>
            <a:r>
              <a:rPr dirty="0" sz="1450" spc="5">
                <a:latin typeface="Georgia"/>
                <a:cs typeface="Georgia"/>
              </a:rPr>
              <a:t>110 to  various workplaces. </a:t>
            </a:r>
            <a:r>
              <a:rPr dirty="0" sz="1450">
                <a:latin typeface="Georgia"/>
                <a:cs typeface="Georgia"/>
              </a:rPr>
              <a:t>This </a:t>
            </a:r>
            <a:r>
              <a:rPr dirty="0" sz="1450" spc="5">
                <a:latin typeface="Georgia"/>
                <a:cs typeface="Georgia"/>
              </a:rPr>
              <a:t>unit  may include readings, </a:t>
            </a:r>
            <a:r>
              <a:rPr dirty="0" sz="1450">
                <a:latin typeface="Georgia"/>
                <a:cs typeface="Georgia"/>
              </a:rPr>
              <a:t>in-class  activities, </a:t>
            </a:r>
            <a:r>
              <a:rPr dirty="0" sz="1450" spc="5">
                <a:latin typeface="Georgia"/>
                <a:cs typeface="Georgia"/>
              </a:rPr>
              <a:t>or</a:t>
            </a:r>
            <a:r>
              <a:rPr dirty="0" sz="1450" spc="-10">
                <a:latin typeface="Georgia"/>
                <a:cs typeface="Georgia"/>
              </a:rPr>
              <a:t> </a:t>
            </a:r>
            <a:r>
              <a:rPr dirty="0" sz="1450" spc="5">
                <a:latin typeface="Georgia"/>
                <a:cs typeface="Georgia"/>
              </a:rPr>
              <a:t>assignments.</a:t>
            </a:r>
            <a:endParaRPr sz="1450">
              <a:latin typeface="Georgia"/>
              <a:cs typeface="Georgi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3314849" y="7147615"/>
            <a:ext cx="2848610" cy="11423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100"/>
              </a:spcBef>
            </a:pPr>
            <a:r>
              <a:rPr dirty="0" sz="1450" spc="5">
                <a:latin typeface="Georgia"/>
                <a:cs typeface="Georgia"/>
              </a:rPr>
              <a:t>Courses </a:t>
            </a:r>
            <a:r>
              <a:rPr dirty="0" sz="1450">
                <a:latin typeface="Georgia"/>
                <a:cs typeface="Georgia"/>
              </a:rPr>
              <a:t>will </a:t>
            </a:r>
            <a:r>
              <a:rPr dirty="0" sz="1450" spc="5">
                <a:latin typeface="Georgia"/>
                <a:cs typeface="Georgia"/>
              </a:rPr>
              <a:t>also include an  assignment that makes  connections outside </a:t>
            </a:r>
            <a:r>
              <a:rPr dirty="0" sz="1450">
                <a:latin typeface="Georgia"/>
                <a:cs typeface="Georgia"/>
              </a:rPr>
              <a:t>the</a:t>
            </a:r>
            <a:r>
              <a:rPr dirty="0" sz="1450" spc="-80">
                <a:latin typeface="Georgia"/>
                <a:cs typeface="Georgia"/>
              </a:rPr>
              <a:t> </a:t>
            </a:r>
            <a:r>
              <a:rPr dirty="0" sz="1450" spc="5">
                <a:latin typeface="Georgia"/>
                <a:cs typeface="Georgia"/>
              </a:rPr>
              <a:t>classroom  </a:t>
            </a:r>
            <a:r>
              <a:rPr dirty="0" sz="1450">
                <a:latin typeface="Georgia"/>
                <a:cs typeface="Georgia"/>
              </a:rPr>
              <a:t>(writing contests, internships,  </a:t>
            </a:r>
            <a:r>
              <a:rPr dirty="0" sz="1450" spc="5">
                <a:latin typeface="Georgia"/>
                <a:cs typeface="Georgia"/>
              </a:rPr>
              <a:t>grants,</a:t>
            </a:r>
            <a:r>
              <a:rPr dirty="0" sz="1450" spc="-10">
                <a:latin typeface="Georgia"/>
                <a:cs typeface="Georgia"/>
              </a:rPr>
              <a:t> </a:t>
            </a:r>
            <a:r>
              <a:rPr dirty="0" sz="1450">
                <a:latin typeface="Georgia"/>
                <a:cs typeface="Georgia"/>
              </a:rPr>
              <a:t>etc.)</a:t>
            </a:r>
            <a:endParaRPr sz="1450">
              <a:latin typeface="Georgia"/>
              <a:cs typeface="Georgi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754420" y="8706953"/>
            <a:ext cx="4142740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 b="1">
                <a:latin typeface="Georgia"/>
                <a:cs typeface="Georgia"/>
              </a:rPr>
              <a:t>Proposed Updated Course</a:t>
            </a:r>
            <a:r>
              <a:rPr dirty="0" sz="1800" spc="-70" b="1">
                <a:latin typeface="Georgia"/>
                <a:cs typeface="Georgia"/>
              </a:rPr>
              <a:t> </a:t>
            </a:r>
            <a:r>
              <a:rPr dirty="0" sz="1800" spc="15" b="1">
                <a:latin typeface="Georgia"/>
                <a:cs typeface="Georgia"/>
              </a:rPr>
              <a:t>Themes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3449509" y="9552239"/>
            <a:ext cx="5597031" cy="401034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3465559" y="9142478"/>
            <a:ext cx="5416938" cy="425606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3465559" y="9142479"/>
            <a:ext cx="5417185" cy="4256405"/>
          </a:xfrm>
          <a:custGeom>
            <a:avLst/>
            <a:gdLst/>
            <a:ahLst/>
            <a:cxnLst/>
            <a:rect l="l" t="t" r="r" b="b"/>
            <a:pathLst>
              <a:path w="5417184" h="4256405">
                <a:moveTo>
                  <a:pt x="0" y="0"/>
                </a:moveTo>
                <a:lnTo>
                  <a:pt x="5416938" y="0"/>
                </a:lnTo>
                <a:lnTo>
                  <a:pt x="5416938" y="4256065"/>
                </a:lnTo>
                <a:lnTo>
                  <a:pt x="0" y="4256065"/>
                </a:lnTo>
                <a:lnTo>
                  <a:pt x="0" y="0"/>
                </a:lnTo>
                <a:close/>
              </a:path>
            </a:pathLst>
          </a:custGeom>
          <a:ln w="4188">
            <a:solidFill>
              <a:srgbClr val="17778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3465557" y="9129216"/>
            <a:ext cx="5417185" cy="420370"/>
          </a:xfrm>
          <a:custGeom>
            <a:avLst/>
            <a:gdLst/>
            <a:ahLst/>
            <a:cxnLst/>
            <a:rect l="l" t="t" r="r" b="b"/>
            <a:pathLst>
              <a:path w="5417184" h="420370">
                <a:moveTo>
                  <a:pt x="0" y="0"/>
                </a:moveTo>
                <a:lnTo>
                  <a:pt x="5416937" y="0"/>
                </a:lnTo>
                <a:lnTo>
                  <a:pt x="5416937" y="420231"/>
                </a:lnTo>
                <a:lnTo>
                  <a:pt x="0" y="420231"/>
                </a:lnTo>
                <a:lnTo>
                  <a:pt x="0" y="0"/>
                </a:lnTo>
                <a:close/>
              </a:path>
            </a:pathLst>
          </a:custGeom>
          <a:solidFill>
            <a:srgbClr val="FFD1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3465559" y="9129215"/>
            <a:ext cx="5417185" cy="420370"/>
          </a:xfrm>
          <a:custGeom>
            <a:avLst/>
            <a:gdLst/>
            <a:ahLst/>
            <a:cxnLst/>
            <a:rect l="l" t="t" r="r" b="b"/>
            <a:pathLst>
              <a:path w="5417184" h="420370">
                <a:moveTo>
                  <a:pt x="0" y="0"/>
                </a:moveTo>
                <a:lnTo>
                  <a:pt x="5416938" y="0"/>
                </a:lnTo>
                <a:lnTo>
                  <a:pt x="5416938" y="420231"/>
                </a:lnTo>
                <a:lnTo>
                  <a:pt x="0" y="420231"/>
                </a:lnTo>
                <a:lnTo>
                  <a:pt x="0" y="0"/>
                </a:lnTo>
                <a:close/>
              </a:path>
            </a:pathLst>
          </a:custGeom>
          <a:ln w="4188">
            <a:solidFill>
              <a:srgbClr val="17778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/>
          <p:nvPr/>
        </p:nvSpPr>
        <p:spPr>
          <a:xfrm>
            <a:off x="15530279" y="9166156"/>
            <a:ext cx="1289050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 b="1">
                <a:latin typeface="Georgia"/>
                <a:cs typeface="Georgia"/>
              </a:rPr>
              <a:t>Next</a:t>
            </a:r>
            <a:r>
              <a:rPr dirty="0" sz="1800" spc="-60" b="1">
                <a:latin typeface="Georgia"/>
                <a:cs typeface="Georgia"/>
              </a:rPr>
              <a:t> </a:t>
            </a:r>
            <a:r>
              <a:rPr dirty="0" sz="1800" spc="10" b="1">
                <a:latin typeface="Georgia"/>
                <a:cs typeface="Georgia"/>
              </a:rPr>
              <a:t>Steps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3608160" y="9745391"/>
            <a:ext cx="4853305" cy="7797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221615" marR="5080" indent="-20891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22250" algn="l"/>
              </a:tabLst>
            </a:pPr>
            <a:r>
              <a:rPr dirty="0" sz="1650" spc="-5">
                <a:latin typeface="Georgia"/>
                <a:cs typeface="Georgia"/>
              </a:rPr>
              <a:t>One-on-one </a:t>
            </a:r>
            <a:r>
              <a:rPr dirty="0" sz="1650" spc="-10">
                <a:latin typeface="Georgia"/>
                <a:cs typeface="Georgia"/>
              </a:rPr>
              <a:t>conversations </a:t>
            </a:r>
            <a:r>
              <a:rPr dirty="0" sz="1650" spc="-5">
                <a:latin typeface="Georgia"/>
                <a:cs typeface="Georgia"/>
              </a:rPr>
              <a:t>with current HUM 110  instructors to collect readings, multi-media </a:t>
            </a:r>
            <a:r>
              <a:rPr dirty="0" sz="1650" spc="-10">
                <a:latin typeface="Georgia"/>
                <a:cs typeface="Georgia"/>
              </a:rPr>
              <a:t>texts,  </a:t>
            </a:r>
            <a:r>
              <a:rPr dirty="0" sz="1650" spc="-5">
                <a:latin typeface="Georgia"/>
                <a:cs typeface="Georgia"/>
              </a:rPr>
              <a:t>and </a:t>
            </a:r>
            <a:r>
              <a:rPr dirty="0" sz="1650" spc="-10">
                <a:latin typeface="Georgia"/>
                <a:cs typeface="Georgia"/>
              </a:rPr>
              <a:t>assignments </a:t>
            </a:r>
            <a:r>
              <a:rPr dirty="0" sz="1650" spc="-5">
                <a:latin typeface="Georgia"/>
                <a:cs typeface="Georgia"/>
              </a:rPr>
              <a:t>that work well in current</a:t>
            </a:r>
            <a:r>
              <a:rPr dirty="0" sz="1650" spc="-45">
                <a:latin typeface="Georgia"/>
                <a:cs typeface="Georgia"/>
              </a:rPr>
              <a:t> </a:t>
            </a:r>
            <a:r>
              <a:rPr dirty="0" sz="1650" spc="-10">
                <a:latin typeface="Georgia"/>
                <a:cs typeface="Georgia"/>
              </a:rPr>
              <a:t>courses</a:t>
            </a:r>
            <a:endParaRPr sz="1650">
              <a:latin typeface="Georgia"/>
              <a:cs typeface="Georgi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3608160" y="10750596"/>
            <a:ext cx="4639310" cy="7797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21615" marR="5080" indent="-20891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21615" algn="l"/>
                <a:tab pos="222250" algn="l"/>
              </a:tabLst>
            </a:pPr>
            <a:r>
              <a:rPr dirty="0" sz="1650" spc="-5">
                <a:latin typeface="Georgia"/>
                <a:cs typeface="Georgia"/>
              </a:rPr>
              <a:t>Creation of a “menu” of teaching units – one </a:t>
            </a:r>
            <a:r>
              <a:rPr dirty="0" sz="1650" spc="-10">
                <a:latin typeface="Georgia"/>
                <a:cs typeface="Georgia"/>
              </a:rPr>
              <a:t>for  </a:t>
            </a:r>
            <a:r>
              <a:rPr dirty="0" sz="1650" spc="-5">
                <a:latin typeface="Georgia"/>
                <a:cs typeface="Georgia"/>
              </a:rPr>
              <a:t>each course theme – based on the </a:t>
            </a:r>
            <a:r>
              <a:rPr dirty="0" sz="1650" spc="-10">
                <a:latin typeface="Georgia"/>
                <a:cs typeface="Georgia"/>
              </a:rPr>
              <a:t>materials  </a:t>
            </a:r>
            <a:r>
              <a:rPr dirty="0" sz="1650" spc="-5">
                <a:latin typeface="Georgia"/>
                <a:cs typeface="Georgia"/>
              </a:rPr>
              <a:t>provided by instructors</a:t>
            </a:r>
            <a:endParaRPr sz="1650">
              <a:latin typeface="Georgia"/>
              <a:cs typeface="Georgi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3608160" y="11755801"/>
            <a:ext cx="4991100" cy="7797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21615" marR="5080" indent="-20891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21615" algn="l"/>
                <a:tab pos="222250" algn="l"/>
              </a:tabLst>
            </a:pPr>
            <a:r>
              <a:rPr dirty="0" sz="1650" spc="-5">
                <a:latin typeface="Georgia"/>
                <a:cs typeface="Georgia"/>
              </a:rPr>
              <a:t>Administer surveys to gauge student </a:t>
            </a:r>
            <a:r>
              <a:rPr dirty="0" sz="1650" spc="-10">
                <a:latin typeface="Georgia"/>
                <a:cs typeface="Georgia"/>
              </a:rPr>
              <a:t>understanding  </a:t>
            </a:r>
            <a:r>
              <a:rPr dirty="0" sz="1650" spc="-5">
                <a:latin typeface="Georgia"/>
                <a:cs typeface="Georgia"/>
              </a:rPr>
              <a:t>and </a:t>
            </a:r>
            <a:r>
              <a:rPr dirty="0" sz="1650" spc="-10">
                <a:latin typeface="Georgia"/>
                <a:cs typeface="Georgia"/>
              </a:rPr>
              <a:t>engagement </a:t>
            </a:r>
            <a:r>
              <a:rPr dirty="0" sz="1650" spc="-5">
                <a:latin typeface="Georgia"/>
                <a:cs typeface="Georgia"/>
              </a:rPr>
              <a:t>with current HUM 110 courses, </a:t>
            </a:r>
            <a:r>
              <a:rPr dirty="0" sz="1650" spc="-10">
                <a:latin typeface="Georgia"/>
                <a:cs typeface="Georgia"/>
              </a:rPr>
              <a:t>to  </a:t>
            </a:r>
            <a:r>
              <a:rPr dirty="0" sz="1650" spc="-5">
                <a:latin typeface="Georgia"/>
                <a:cs typeface="Georgia"/>
              </a:rPr>
              <a:t>be repeated after the course</a:t>
            </a:r>
            <a:r>
              <a:rPr dirty="0" sz="1650" spc="-40">
                <a:latin typeface="Georgia"/>
                <a:cs typeface="Georgia"/>
              </a:rPr>
              <a:t> </a:t>
            </a:r>
            <a:r>
              <a:rPr dirty="0" sz="1650" spc="-5">
                <a:latin typeface="Georgia"/>
                <a:cs typeface="Georgia"/>
              </a:rPr>
              <a:t>redesign</a:t>
            </a:r>
            <a:endParaRPr sz="1650">
              <a:latin typeface="Georgia"/>
              <a:cs typeface="Georgi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3608160" y="12761006"/>
            <a:ext cx="4982845" cy="2768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21615" indent="-20891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21615" algn="l"/>
                <a:tab pos="222250" algn="l"/>
              </a:tabLst>
            </a:pPr>
            <a:r>
              <a:rPr dirty="0" sz="1650" spc="-5">
                <a:latin typeface="Georgia"/>
                <a:cs typeface="Georgia"/>
              </a:rPr>
              <a:t>Continue working on the revised course</a:t>
            </a:r>
            <a:r>
              <a:rPr dirty="0" sz="1650" spc="-60">
                <a:latin typeface="Georgia"/>
                <a:cs typeface="Georgia"/>
              </a:rPr>
              <a:t> </a:t>
            </a:r>
            <a:r>
              <a:rPr dirty="0" sz="1650" spc="-10">
                <a:latin typeface="Georgia"/>
                <a:cs typeface="Georgia"/>
              </a:rPr>
              <a:t>description</a:t>
            </a:r>
            <a:endParaRPr sz="1650">
              <a:latin typeface="Georgia"/>
              <a:cs typeface="Georgi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30359" y="11315597"/>
            <a:ext cx="5937250" cy="2473325"/>
          </a:xfrm>
          <a:prstGeom prst="rect">
            <a:avLst/>
          </a:prstGeom>
          <a:solidFill>
            <a:srgbClr val="CDDFE8"/>
          </a:solidFill>
        </p:spPr>
        <p:txBody>
          <a:bodyPr wrap="square" lIns="0" tIns="43180" rIns="0" bIns="0" rtlCol="0" vert="horz">
            <a:spAutoFit/>
          </a:bodyPr>
          <a:lstStyle/>
          <a:p>
            <a:pPr marL="115570">
              <a:lnSpc>
                <a:spcPct val="100000"/>
              </a:lnSpc>
              <a:spcBef>
                <a:spcPts val="340"/>
              </a:spcBef>
            </a:pPr>
            <a:r>
              <a:rPr dirty="0" sz="1500">
                <a:latin typeface="Georgia"/>
                <a:cs typeface="Georgia"/>
              </a:rPr>
              <a:t>To plan the redesign of </a:t>
            </a:r>
            <a:r>
              <a:rPr dirty="0" sz="1500" spc="5">
                <a:latin typeface="Georgia"/>
                <a:cs typeface="Georgia"/>
              </a:rPr>
              <a:t>HUM </a:t>
            </a:r>
            <a:r>
              <a:rPr dirty="0" sz="1500">
                <a:latin typeface="Georgia"/>
                <a:cs typeface="Georgia"/>
              </a:rPr>
              <a:t>110,</a:t>
            </a:r>
            <a:r>
              <a:rPr dirty="0" sz="1500" spc="-10">
                <a:latin typeface="Georgia"/>
                <a:cs typeface="Georgia"/>
              </a:rPr>
              <a:t> </a:t>
            </a:r>
            <a:r>
              <a:rPr dirty="0" sz="1500" spc="5">
                <a:latin typeface="Georgia"/>
                <a:cs typeface="Georgia"/>
              </a:rPr>
              <a:t>we:</a:t>
            </a:r>
            <a:endParaRPr sz="15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>
              <a:latin typeface="Times New Roman"/>
              <a:cs typeface="Times New Roman"/>
            </a:endParaRPr>
          </a:p>
          <a:p>
            <a:pPr marL="273050" marR="546735" indent="-157480">
              <a:lnSpc>
                <a:spcPct val="100800"/>
              </a:lnSpc>
              <a:spcBef>
                <a:spcPts val="5"/>
              </a:spcBef>
              <a:buFont typeface="Arial"/>
              <a:buChar char="•"/>
              <a:tabLst>
                <a:tab pos="273685" algn="l"/>
              </a:tabLst>
            </a:pPr>
            <a:r>
              <a:rPr dirty="0" sz="1500" spc="5">
                <a:latin typeface="Georgia"/>
                <a:cs typeface="Georgia"/>
              </a:rPr>
              <a:t>Held a </a:t>
            </a:r>
            <a:r>
              <a:rPr dirty="0" sz="1500">
                <a:latin typeface="Georgia"/>
                <a:cs typeface="Georgia"/>
              </a:rPr>
              <a:t>faculty workshop to gauge instructor goals and solicit  feedback on </a:t>
            </a:r>
            <a:r>
              <a:rPr dirty="0" sz="1500" spc="5">
                <a:latin typeface="Georgia"/>
                <a:cs typeface="Georgia"/>
              </a:rPr>
              <a:t>a </a:t>
            </a:r>
            <a:r>
              <a:rPr dirty="0" sz="1500">
                <a:latin typeface="Georgia"/>
                <a:cs typeface="Georgia"/>
              </a:rPr>
              <a:t>proposed revision of curriculum</a:t>
            </a:r>
            <a:r>
              <a:rPr dirty="0" sz="1500" spc="45">
                <a:latin typeface="Georgia"/>
                <a:cs typeface="Georgia"/>
              </a:rPr>
              <a:t> </a:t>
            </a:r>
            <a:r>
              <a:rPr dirty="0" sz="1500">
                <a:latin typeface="Georgia"/>
                <a:cs typeface="Georgia"/>
              </a:rPr>
              <a:t>guidelines</a:t>
            </a:r>
            <a:endParaRPr sz="15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550">
              <a:latin typeface="Times New Roman"/>
              <a:cs typeface="Times New Roman"/>
            </a:endParaRPr>
          </a:p>
          <a:p>
            <a:pPr marL="273050" marR="998219" indent="-157480">
              <a:lnSpc>
                <a:spcPct val="100800"/>
              </a:lnSpc>
              <a:buFont typeface="Arial"/>
              <a:buChar char="•"/>
              <a:tabLst>
                <a:tab pos="273685" algn="l"/>
              </a:tabLst>
            </a:pPr>
            <a:r>
              <a:rPr dirty="0" sz="1500" spc="5">
                <a:latin typeface="Georgia"/>
                <a:cs typeface="Georgia"/>
              </a:rPr>
              <a:t>Created a </a:t>
            </a:r>
            <a:r>
              <a:rPr dirty="0" sz="1500">
                <a:latin typeface="Georgia"/>
                <a:cs typeface="Georgia"/>
              </a:rPr>
              <a:t>database of funding and </a:t>
            </a:r>
            <a:r>
              <a:rPr dirty="0" sz="1500" spc="5">
                <a:latin typeface="Georgia"/>
                <a:cs typeface="Georgia"/>
              </a:rPr>
              <a:t>award </a:t>
            </a:r>
            <a:r>
              <a:rPr dirty="0" sz="1500">
                <a:latin typeface="Georgia"/>
                <a:cs typeface="Georgia"/>
              </a:rPr>
              <a:t>opportunities  appropriate for </a:t>
            </a:r>
            <a:r>
              <a:rPr dirty="0" sz="1500" spc="5">
                <a:latin typeface="Georgia"/>
                <a:cs typeface="Georgia"/>
              </a:rPr>
              <a:t>HUM </a:t>
            </a:r>
            <a:r>
              <a:rPr dirty="0" sz="1500">
                <a:latin typeface="Georgia"/>
                <a:cs typeface="Georgia"/>
              </a:rPr>
              <a:t>110</a:t>
            </a:r>
            <a:r>
              <a:rPr dirty="0" sz="1500" spc="-5">
                <a:latin typeface="Georgia"/>
                <a:cs typeface="Georgia"/>
              </a:rPr>
              <a:t> </a:t>
            </a:r>
            <a:r>
              <a:rPr dirty="0" sz="1500">
                <a:latin typeface="Georgia"/>
                <a:cs typeface="Georgia"/>
              </a:rPr>
              <a:t>students</a:t>
            </a:r>
            <a:endParaRPr sz="15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550">
              <a:latin typeface="Times New Roman"/>
              <a:cs typeface="Times New Roman"/>
            </a:endParaRPr>
          </a:p>
          <a:p>
            <a:pPr marL="272415" marR="352425" indent="-156845">
              <a:lnSpc>
                <a:spcPct val="100800"/>
              </a:lnSpc>
              <a:buFont typeface="Arial"/>
              <a:buChar char="•"/>
              <a:tabLst>
                <a:tab pos="273050" algn="l"/>
              </a:tabLst>
            </a:pPr>
            <a:r>
              <a:rPr dirty="0" sz="1500" spc="5">
                <a:latin typeface="Georgia"/>
                <a:cs typeface="Georgia"/>
              </a:rPr>
              <a:t>Created a </a:t>
            </a:r>
            <a:r>
              <a:rPr dirty="0" sz="1500">
                <a:latin typeface="Georgia"/>
                <a:cs typeface="Georgia"/>
              </a:rPr>
              <a:t>database of articles attesting to the value of the skills  learned </a:t>
            </a:r>
            <a:r>
              <a:rPr dirty="0" sz="1500" spc="5">
                <a:latin typeface="Georgia"/>
                <a:cs typeface="Georgia"/>
              </a:rPr>
              <a:t>in HUM </a:t>
            </a:r>
            <a:r>
              <a:rPr dirty="0" sz="1500">
                <a:latin typeface="Georgia"/>
                <a:cs typeface="Georgia"/>
              </a:rPr>
              <a:t>110 </a:t>
            </a:r>
            <a:r>
              <a:rPr dirty="0" sz="1500" spc="5">
                <a:latin typeface="Georgia"/>
                <a:cs typeface="Georgia"/>
              </a:rPr>
              <a:t>in </a:t>
            </a:r>
            <a:r>
              <a:rPr dirty="0" sz="1500">
                <a:latin typeface="Georgia"/>
                <a:cs typeface="Georgia"/>
              </a:rPr>
              <a:t>various workplace</a:t>
            </a:r>
            <a:r>
              <a:rPr dirty="0" sz="1500" spc="-10">
                <a:latin typeface="Georgia"/>
                <a:cs typeface="Georgia"/>
              </a:rPr>
              <a:t> </a:t>
            </a:r>
            <a:r>
              <a:rPr dirty="0" sz="1500">
                <a:latin typeface="Georgia"/>
                <a:cs typeface="Georgia"/>
              </a:rPr>
              <a:t>settings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15980666" y="5393902"/>
            <a:ext cx="2949997" cy="28822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 txBox="1"/>
          <p:nvPr/>
        </p:nvSpPr>
        <p:spPr>
          <a:xfrm>
            <a:off x="7556636" y="10128979"/>
            <a:ext cx="817244" cy="3333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000" i="1">
                <a:latin typeface="Georgia"/>
                <a:cs typeface="Georgia"/>
              </a:rPr>
              <a:t>Justice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0838657" y="11820842"/>
            <a:ext cx="947419" cy="3333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000" spc="10" i="1">
                <a:latin typeface="Georgia"/>
                <a:cs typeface="Georgia"/>
              </a:rPr>
              <a:t>E</a:t>
            </a:r>
            <a:r>
              <a:rPr dirty="0" sz="2000" i="1">
                <a:latin typeface="Georgia"/>
                <a:cs typeface="Georgia"/>
              </a:rPr>
              <a:t>co</a:t>
            </a:r>
            <a:r>
              <a:rPr dirty="0" sz="2000" i="1">
                <a:latin typeface="Georgia"/>
                <a:cs typeface="Georgia"/>
              </a:rPr>
              <a:t>l</a:t>
            </a:r>
            <a:r>
              <a:rPr dirty="0" sz="2000" i="1">
                <a:latin typeface="Georgia"/>
                <a:cs typeface="Georgia"/>
              </a:rPr>
              <a:t>og</a:t>
            </a:r>
            <a:r>
              <a:rPr dirty="0" sz="2000" spc="5" i="1">
                <a:latin typeface="Georgia"/>
                <a:cs typeface="Georgia"/>
              </a:rPr>
              <a:t>y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318282" y="10693873"/>
            <a:ext cx="1353820" cy="3333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000" i="1">
                <a:latin typeface="Georgia"/>
                <a:cs typeface="Georgia"/>
              </a:rPr>
              <a:t>Technology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807700" y="12003761"/>
            <a:ext cx="2272665" cy="3333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000" spc="5" i="1">
                <a:latin typeface="Georgia"/>
                <a:cs typeface="Georgia"/>
              </a:rPr>
              <a:t>Play and</a:t>
            </a:r>
            <a:r>
              <a:rPr dirty="0" sz="2000" spc="-55" i="1">
                <a:latin typeface="Georgia"/>
                <a:cs typeface="Georgia"/>
              </a:rPr>
              <a:t> </a:t>
            </a:r>
            <a:r>
              <a:rPr dirty="0" sz="2000" i="1">
                <a:latin typeface="Georgia"/>
                <a:cs typeface="Georgia"/>
              </a:rPr>
              <a:t>Creativity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8940562" y="10051098"/>
            <a:ext cx="2528570" cy="3333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000" i="1">
                <a:latin typeface="Georgia"/>
                <a:cs typeface="Georgia"/>
              </a:rPr>
              <a:t>Spirituality </a:t>
            </a:r>
            <a:r>
              <a:rPr dirty="0" sz="2000" spc="5" i="1">
                <a:latin typeface="Georgia"/>
                <a:cs typeface="Georgia"/>
              </a:rPr>
              <a:t>and</a:t>
            </a:r>
            <a:r>
              <a:rPr dirty="0" sz="2000" spc="-25" i="1">
                <a:latin typeface="Georgia"/>
                <a:cs typeface="Georgia"/>
              </a:rPr>
              <a:t> </a:t>
            </a:r>
            <a:r>
              <a:rPr dirty="0" sz="2000" i="1">
                <a:latin typeface="Georgia"/>
                <a:cs typeface="Georgia"/>
              </a:rPr>
              <a:t>Faith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512060" y="11265172"/>
            <a:ext cx="1106805" cy="3333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000" spc="5" i="1">
                <a:latin typeface="Georgia"/>
                <a:cs typeface="Georgia"/>
              </a:rPr>
              <a:t>The</a:t>
            </a:r>
            <a:r>
              <a:rPr dirty="0" sz="2000" spc="-75" i="1">
                <a:latin typeface="Georgia"/>
                <a:cs typeface="Georgia"/>
              </a:rPr>
              <a:t> </a:t>
            </a:r>
            <a:r>
              <a:rPr dirty="0" sz="2000" spc="10" i="1">
                <a:latin typeface="Georgia"/>
                <a:cs typeface="Georgia"/>
              </a:rPr>
              <a:t>Body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9735769" y="10619323"/>
            <a:ext cx="2490470" cy="8591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966469">
              <a:lnSpc>
                <a:spcPct val="100000"/>
              </a:lnSpc>
              <a:spcBef>
                <a:spcPts val="114"/>
              </a:spcBef>
            </a:pPr>
            <a:r>
              <a:rPr dirty="0" sz="2000" spc="5" i="1">
                <a:latin typeface="Georgia"/>
                <a:cs typeface="Georgia"/>
              </a:rPr>
              <a:t>Sex and</a:t>
            </a:r>
            <a:r>
              <a:rPr dirty="0" sz="2000" spc="-90" i="1">
                <a:latin typeface="Georgia"/>
                <a:cs typeface="Georgia"/>
              </a:rPr>
              <a:t> </a:t>
            </a:r>
            <a:r>
              <a:rPr dirty="0" sz="2000" spc="5" i="1">
                <a:latin typeface="Georgia"/>
                <a:cs typeface="Georgia"/>
              </a:rPr>
              <a:t>Love</a:t>
            </a:r>
            <a:endParaRPr sz="20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745"/>
              </a:spcBef>
            </a:pPr>
            <a:r>
              <a:rPr dirty="0" sz="2000" i="1">
                <a:latin typeface="Georgia"/>
                <a:cs typeface="Georgia"/>
              </a:rPr>
              <a:t>(In)tolerance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Christopher Gage</dc:creator>
  <dc:title>[poster title]</dc:title>
  <dcterms:created xsi:type="dcterms:W3CDTF">2019-09-03T15:26:05Z</dcterms:created>
  <dcterms:modified xsi:type="dcterms:W3CDTF">2019-09-03T15:26:05Z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2019-04-24T00:00:00Z</vt:filetime>
  </property>
  <property fmtid="{D5CDD505-2E9C-101B-9397-08002B2CF9AE}" pid="3" name="Creator">
    <vt:lpwstr>Acrobat PDFMaker 19 for PowerPoint</vt:lpwstr>
  </property>
  <property fmtid="{D5CDD505-2E9C-101B-9397-08002B2CF9AE}" pid="4" name="LastSaved">
    <vt:filetime>2019-09-03T00:00:00Z</vt:filetime>
  </property>
</Properties>
</file>