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20104100" cy="15081250"/>
  <p:notesSz cx="20104100" cy="150812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675187"/>
            <a:ext cx="17088486" cy="3167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8445500"/>
            <a:ext cx="14072870" cy="37703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20104100" cy="20955"/>
          </a:xfrm>
          <a:custGeom>
            <a:avLst/>
            <a:gdLst/>
            <a:ahLst/>
            <a:cxnLst/>
            <a:rect l="l" t="t" r="r" b="b"/>
            <a:pathLst>
              <a:path w="20104100" h="20955">
                <a:moveTo>
                  <a:pt x="0" y="20817"/>
                </a:moveTo>
                <a:lnTo>
                  <a:pt x="20104099" y="20817"/>
                </a:lnTo>
                <a:lnTo>
                  <a:pt x="20104099" y="0"/>
                </a:lnTo>
                <a:lnTo>
                  <a:pt x="0" y="0"/>
                </a:lnTo>
                <a:lnTo>
                  <a:pt x="0" y="20817"/>
                </a:lnTo>
                <a:close/>
              </a:path>
            </a:pathLst>
          </a:custGeom>
          <a:solidFill>
            <a:srgbClr val="DBEFF9">
              <a:alpha val="4587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2301628"/>
            <a:ext cx="20104100" cy="12776835"/>
          </a:xfrm>
          <a:custGeom>
            <a:avLst/>
            <a:gdLst/>
            <a:ahLst/>
            <a:cxnLst/>
            <a:rect l="l" t="t" r="r" b="b"/>
            <a:pathLst>
              <a:path w="20104100" h="12776835">
                <a:moveTo>
                  <a:pt x="0" y="12776445"/>
                </a:moveTo>
                <a:lnTo>
                  <a:pt x="20104099" y="12776445"/>
                </a:lnTo>
                <a:lnTo>
                  <a:pt x="20104099" y="0"/>
                </a:lnTo>
                <a:lnTo>
                  <a:pt x="0" y="0"/>
                </a:lnTo>
                <a:lnTo>
                  <a:pt x="0" y="12776445"/>
                </a:lnTo>
                <a:close/>
              </a:path>
            </a:pathLst>
          </a:custGeom>
          <a:solidFill>
            <a:srgbClr val="DBEFF9">
              <a:alpha val="4587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0" y="2301628"/>
            <a:ext cx="4095750" cy="12776835"/>
          </a:xfrm>
          <a:custGeom>
            <a:avLst/>
            <a:gdLst/>
            <a:ahLst/>
            <a:cxnLst/>
            <a:rect l="l" t="t" r="r" b="b"/>
            <a:pathLst>
              <a:path w="4095750" h="12776835">
                <a:moveTo>
                  <a:pt x="0" y="12776445"/>
                </a:moveTo>
                <a:lnTo>
                  <a:pt x="4095698" y="12776445"/>
                </a:lnTo>
                <a:lnTo>
                  <a:pt x="4095698" y="0"/>
                </a:lnTo>
                <a:lnTo>
                  <a:pt x="0" y="0"/>
                </a:lnTo>
                <a:lnTo>
                  <a:pt x="0" y="12776445"/>
                </a:lnTo>
                <a:close/>
              </a:path>
            </a:pathLst>
          </a:custGeom>
          <a:solidFill>
            <a:srgbClr val="73C6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0" y="1985149"/>
            <a:ext cx="20104100" cy="316865"/>
          </a:xfrm>
          <a:custGeom>
            <a:avLst/>
            <a:gdLst/>
            <a:ahLst/>
            <a:cxnLst/>
            <a:rect l="l" t="t" r="r" b="b"/>
            <a:pathLst>
              <a:path w="20104100" h="316864">
                <a:moveTo>
                  <a:pt x="0" y="316479"/>
                </a:moveTo>
                <a:lnTo>
                  <a:pt x="20104099" y="316479"/>
                </a:lnTo>
                <a:lnTo>
                  <a:pt x="20104099" y="0"/>
                </a:lnTo>
                <a:lnTo>
                  <a:pt x="0" y="0"/>
                </a:lnTo>
                <a:lnTo>
                  <a:pt x="0" y="316479"/>
                </a:lnTo>
                <a:close/>
              </a:path>
            </a:pathLst>
          </a:custGeom>
          <a:solidFill>
            <a:srgbClr val="E2812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0" y="20817"/>
            <a:ext cx="20104100" cy="1964689"/>
          </a:xfrm>
          <a:custGeom>
            <a:avLst/>
            <a:gdLst/>
            <a:ahLst/>
            <a:cxnLst/>
            <a:rect l="l" t="t" r="r" b="b"/>
            <a:pathLst>
              <a:path w="20104100" h="1964689">
                <a:moveTo>
                  <a:pt x="0" y="1964329"/>
                </a:moveTo>
                <a:lnTo>
                  <a:pt x="20104099" y="1964329"/>
                </a:lnTo>
                <a:lnTo>
                  <a:pt x="20104099" y="0"/>
                </a:lnTo>
                <a:lnTo>
                  <a:pt x="0" y="0"/>
                </a:lnTo>
                <a:lnTo>
                  <a:pt x="0" y="1964329"/>
                </a:lnTo>
                <a:close/>
              </a:path>
            </a:pathLst>
          </a:custGeom>
          <a:solidFill>
            <a:srgbClr val="17406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2232" y="219651"/>
            <a:ext cx="18199635" cy="1362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468687"/>
            <a:ext cx="18093690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4025563"/>
            <a:ext cx="6433312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2232" y="219651"/>
            <a:ext cx="17955260" cy="1362075"/>
          </a:xfrm>
          <a:prstGeom prst="rect"/>
        </p:spPr>
        <p:txBody>
          <a:bodyPr wrap="square" lIns="0" tIns="1860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65"/>
              </a:spcBef>
            </a:pPr>
            <a:r>
              <a:rPr dirty="0" spc="-40"/>
              <a:t>Transforming </a:t>
            </a:r>
            <a:r>
              <a:rPr dirty="0" spc="-5"/>
              <a:t>Social Media Curriculum: </a:t>
            </a:r>
            <a:r>
              <a:rPr dirty="0" spc="-30"/>
              <a:t>Data </a:t>
            </a:r>
            <a:r>
              <a:rPr dirty="0" spc="-5"/>
              <a:t>Hub </a:t>
            </a:r>
            <a:r>
              <a:rPr dirty="0" spc="-25"/>
              <a:t>for </a:t>
            </a:r>
            <a:r>
              <a:rPr dirty="0" spc="-15"/>
              <a:t>Evidence-based</a:t>
            </a:r>
            <a:r>
              <a:rPr dirty="0" spc="150"/>
              <a:t> </a:t>
            </a:r>
            <a:r>
              <a:rPr dirty="0" spc="-55"/>
              <a:t>Teaching</a:t>
            </a:r>
          </a:p>
          <a:p>
            <a:pPr marL="2153920">
              <a:lnSpc>
                <a:spcPct val="100000"/>
              </a:lnSpc>
              <a:spcBef>
                <a:spcPts val="815"/>
              </a:spcBef>
            </a:pPr>
            <a:r>
              <a:rPr dirty="0" sz="2550" spc="-5" b="0">
                <a:latin typeface="Calibri"/>
                <a:cs typeface="Calibri"/>
              </a:rPr>
              <a:t>Hyejin </a:t>
            </a:r>
            <a:r>
              <a:rPr dirty="0" sz="2550" spc="10" b="0">
                <a:latin typeface="Calibri"/>
                <a:cs typeface="Calibri"/>
              </a:rPr>
              <a:t>Bang, </a:t>
            </a:r>
            <a:r>
              <a:rPr dirty="0" sz="2550" spc="-15" b="0">
                <a:latin typeface="Calibri"/>
                <a:cs typeface="Calibri"/>
              </a:rPr>
              <a:t>Yvonnes </a:t>
            </a:r>
            <a:r>
              <a:rPr dirty="0" sz="2550" spc="5" b="0">
                <a:latin typeface="Calibri"/>
                <a:cs typeface="Calibri"/>
              </a:rPr>
              <a:t>Chen, </a:t>
            </a:r>
            <a:r>
              <a:rPr dirty="0" sz="2550" b="0">
                <a:latin typeface="Calibri"/>
                <a:cs typeface="Calibri"/>
              </a:rPr>
              <a:t>Joseph Erba </a:t>
            </a:r>
            <a:r>
              <a:rPr dirty="0" sz="2550" spc="10" b="0">
                <a:latin typeface="Calibri"/>
                <a:cs typeface="Calibri"/>
              </a:rPr>
              <a:t>&amp; </a:t>
            </a:r>
            <a:r>
              <a:rPr dirty="0" sz="2550" b="0">
                <a:latin typeface="Calibri"/>
                <a:cs typeface="Calibri"/>
              </a:rPr>
              <a:t>Hyunjin </a:t>
            </a:r>
            <a:r>
              <a:rPr dirty="0" sz="2550" spc="5" b="0">
                <a:latin typeface="Calibri"/>
                <a:cs typeface="Calibri"/>
              </a:rPr>
              <a:t>Seo—School </a:t>
            </a:r>
            <a:r>
              <a:rPr dirty="0" sz="2550" b="0">
                <a:latin typeface="Calibri"/>
                <a:cs typeface="Calibri"/>
              </a:rPr>
              <a:t>of Journalism </a:t>
            </a:r>
            <a:r>
              <a:rPr dirty="0" sz="2550" spc="5" b="0">
                <a:latin typeface="Calibri"/>
                <a:cs typeface="Calibri"/>
              </a:rPr>
              <a:t>and Mass</a:t>
            </a:r>
            <a:r>
              <a:rPr dirty="0" sz="2550" spc="-5" b="0">
                <a:latin typeface="Calibri"/>
                <a:cs typeface="Calibri"/>
              </a:rPr>
              <a:t> </a:t>
            </a:r>
            <a:r>
              <a:rPr dirty="0" sz="2550" b="0">
                <a:latin typeface="Calibri"/>
                <a:cs typeface="Calibri"/>
              </a:rPr>
              <a:t>Communications</a:t>
            </a:r>
            <a:endParaRPr sz="255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337484" y="3655555"/>
            <a:ext cx="5767192" cy="4951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59843" y="2451215"/>
            <a:ext cx="3183255" cy="2056130"/>
          </a:xfrm>
          <a:prstGeom prst="rect">
            <a:avLst/>
          </a:prstGeom>
        </p:spPr>
        <p:txBody>
          <a:bodyPr wrap="square" lIns="0" tIns="1860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65"/>
              </a:spcBef>
            </a:pPr>
            <a:r>
              <a:rPr dirty="0" sz="2000" b="1">
                <a:latin typeface="Gill Sans MT"/>
                <a:cs typeface="Gill Sans MT"/>
              </a:rPr>
              <a:t>Background</a:t>
            </a:r>
            <a:endParaRPr sz="2000">
              <a:latin typeface="Gill Sans MT"/>
              <a:cs typeface="Gill Sans MT"/>
            </a:endParaRPr>
          </a:p>
          <a:p>
            <a:pPr marL="298450" marR="5080" indent="-262255">
              <a:lnSpc>
                <a:spcPct val="101800"/>
              </a:lnSpc>
              <a:spcBef>
                <a:spcPts val="1225"/>
              </a:spcBef>
            </a:pPr>
            <a:r>
              <a:rPr dirty="0" sz="1800" spc="25">
                <a:latin typeface="Arial Unicode MS"/>
                <a:cs typeface="Arial Unicode MS"/>
              </a:rPr>
              <a:t>⌘ </a:t>
            </a:r>
            <a:r>
              <a:rPr dirty="0" sz="1800" spc="10">
                <a:latin typeface="Calibri"/>
                <a:cs typeface="Calibri"/>
              </a:rPr>
              <a:t>The </a:t>
            </a:r>
            <a:r>
              <a:rPr dirty="0" sz="1800" spc="-5">
                <a:latin typeface="Calibri"/>
                <a:cs typeface="Calibri"/>
              </a:rPr>
              <a:t>School’s </a:t>
            </a:r>
            <a:r>
              <a:rPr dirty="0" sz="1800" spc="10">
                <a:latin typeface="Calibri"/>
                <a:cs typeface="Calibri"/>
              </a:rPr>
              <a:t>curriculum </a:t>
            </a:r>
            <a:r>
              <a:rPr dirty="0" sz="1800" spc="5">
                <a:latin typeface="Calibri"/>
                <a:cs typeface="Calibri"/>
              </a:rPr>
              <a:t>was  </a:t>
            </a:r>
            <a:r>
              <a:rPr dirty="0" sz="1800" spc="10">
                <a:latin typeface="Calibri"/>
                <a:cs typeface="Calibri"/>
              </a:rPr>
              <a:t>no </a:t>
            </a:r>
            <a:r>
              <a:rPr dirty="0" sz="1800" spc="5">
                <a:latin typeface="Calibri"/>
                <a:cs typeface="Calibri"/>
              </a:rPr>
              <a:t>longer ideally </a:t>
            </a:r>
            <a:r>
              <a:rPr dirty="0" sz="1800" spc="10">
                <a:latin typeface="Calibri"/>
                <a:cs typeface="Calibri"/>
              </a:rPr>
              <a:t>positioned </a:t>
            </a:r>
            <a:r>
              <a:rPr dirty="0" sz="1800">
                <a:latin typeface="Calibri"/>
                <a:cs typeface="Calibri"/>
              </a:rPr>
              <a:t>to  prepare </a:t>
            </a:r>
            <a:r>
              <a:rPr dirty="0" sz="1800" spc="5">
                <a:latin typeface="Calibri"/>
                <a:cs typeface="Calibri"/>
              </a:rPr>
              <a:t>students </a:t>
            </a:r>
            <a:r>
              <a:rPr dirty="0" sz="1800" spc="-5">
                <a:latin typeface="Calibri"/>
                <a:cs typeface="Calibri"/>
              </a:rPr>
              <a:t>for </a:t>
            </a:r>
            <a:r>
              <a:rPr dirty="0" sz="1800">
                <a:latin typeface="Calibri"/>
                <a:cs typeface="Calibri"/>
              </a:rPr>
              <a:t>careers  </a:t>
            </a:r>
            <a:r>
              <a:rPr dirty="0" sz="1800" spc="5">
                <a:latin typeface="Calibri"/>
                <a:cs typeface="Calibri"/>
              </a:rPr>
              <a:t>in </a:t>
            </a:r>
            <a:r>
              <a:rPr dirty="0" sz="1800" spc="10">
                <a:latin typeface="Calibri"/>
                <a:cs typeface="Calibri"/>
              </a:rPr>
              <a:t>the </a:t>
            </a:r>
            <a:r>
              <a:rPr dirty="0" sz="1800" spc="5">
                <a:latin typeface="Calibri"/>
                <a:cs typeface="Calibri"/>
              </a:rPr>
              <a:t>digital </a:t>
            </a:r>
            <a:r>
              <a:rPr dirty="0" sz="1800" spc="10">
                <a:latin typeface="Calibri"/>
                <a:cs typeface="Calibri"/>
              </a:rPr>
              <a:t>media  </a:t>
            </a:r>
            <a:r>
              <a:rPr dirty="0" sz="1800" spc="5">
                <a:latin typeface="Calibri"/>
                <a:cs typeface="Calibri"/>
              </a:rPr>
              <a:t>environment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4217" y="4761092"/>
            <a:ext cx="2902585" cy="14217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74320" marR="5080" indent="-262255">
              <a:lnSpc>
                <a:spcPct val="101800"/>
              </a:lnSpc>
              <a:spcBef>
                <a:spcPts val="90"/>
              </a:spcBef>
            </a:pPr>
            <a:r>
              <a:rPr dirty="0" sz="1800" spc="25">
                <a:latin typeface="Arial Unicode MS"/>
                <a:cs typeface="Arial Unicode MS"/>
              </a:rPr>
              <a:t>⌘ </a:t>
            </a:r>
            <a:r>
              <a:rPr dirty="0" sz="1800" spc="5">
                <a:latin typeface="Calibri"/>
                <a:cs typeface="Calibri"/>
              </a:rPr>
              <a:t>Inconsistency was </a:t>
            </a:r>
            <a:r>
              <a:rPr dirty="0" sz="1800" spc="15">
                <a:latin typeface="Calibri"/>
                <a:cs typeface="Calibri"/>
              </a:rPr>
              <a:t>common  </a:t>
            </a:r>
            <a:r>
              <a:rPr dirty="0" sz="1800" spc="5">
                <a:latin typeface="Calibri"/>
                <a:cs typeface="Calibri"/>
              </a:rPr>
              <a:t>across </a:t>
            </a:r>
            <a:r>
              <a:rPr dirty="0" sz="1800" spc="-5">
                <a:latin typeface="Calibri"/>
                <a:cs typeface="Calibri"/>
              </a:rPr>
              <a:t>different </a:t>
            </a:r>
            <a:r>
              <a:rPr dirty="0" sz="1800" spc="5">
                <a:latin typeface="Calibri"/>
                <a:cs typeface="Calibri"/>
              </a:rPr>
              <a:t>sections </a:t>
            </a:r>
            <a:r>
              <a:rPr dirty="0" sz="1800" spc="10">
                <a:latin typeface="Calibri"/>
                <a:cs typeface="Calibri"/>
              </a:rPr>
              <a:t>of  the same </a:t>
            </a:r>
            <a:r>
              <a:rPr dirty="0" sz="1800">
                <a:latin typeface="Calibri"/>
                <a:cs typeface="Calibri"/>
              </a:rPr>
              <a:t>course </a:t>
            </a:r>
            <a:r>
              <a:rPr dirty="0" sz="1800" spc="10">
                <a:latin typeface="Calibri"/>
                <a:cs typeface="Calibri"/>
              </a:rPr>
              <a:t>and </a:t>
            </a:r>
            <a:r>
              <a:rPr dirty="0" sz="1800" spc="5">
                <a:latin typeface="Calibri"/>
                <a:cs typeface="Calibri"/>
              </a:rPr>
              <a:t>was  coupled </a:t>
            </a:r>
            <a:r>
              <a:rPr dirty="0" sz="1800" spc="10">
                <a:latin typeface="Calibri"/>
                <a:cs typeface="Calibri"/>
              </a:rPr>
              <a:t>with </a:t>
            </a:r>
            <a:r>
              <a:rPr dirty="0" sz="1800" spc="15">
                <a:latin typeface="Calibri"/>
                <a:cs typeface="Calibri"/>
              </a:rPr>
              <a:t>a </a:t>
            </a:r>
            <a:r>
              <a:rPr dirty="0" sz="1800" spc="5">
                <a:latin typeface="Calibri"/>
                <a:cs typeface="Calibri"/>
              </a:rPr>
              <a:t>lack </a:t>
            </a:r>
            <a:r>
              <a:rPr dirty="0" sz="1800" spc="10">
                <a:latin typeface="Calibri"/>
                <a:cs typeface="Calibri"/>
              </a:rPr>
              <a:t>of  </a:t>
            </a:r>
            <a:r>
              <a:rPr dirty="0" sz="1800" spc="5">
                <a:latin typeface="Calibri"/>
                <a:cs typeface="Calibri"/>
              </a:rPr>
              <a:t>coordination across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courses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4217" y="6436434"/>
            <a:ext cx="3084195" cy="170116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74320" marR="5080" indent="-262255">
              <a:lnSpc>
                <a:spcPct val="101800"/>
              </a:lnSpc>
              <a:spcBef>
                <a:spcPts val="90"/>
              </a:spcBef>
            </a:pPr>
            <a:r>
              <a:rPr dirty="0" sz="1800" spc="25">
                <a:latin typeface="Arial Unicode MS"/>
                <a:cs typeface="Arial Unicode MS"/>
              </a:rPr>
              <a:t>⌘ </a:t>
            </a:r>
            <a:r>
              <a:rPr dirty="0" sz="1800" spc="5">
                <a:latin typeface="Calibri"/>
                <a:cs typeface="Calibri"/>
              </a:rPr>
              <a:t>Urgency </a:t>
            </a:r>
            <a:r>
              <a:rPr dirty="0" sz="1800" spc="-5">
                <a:latin typeface="Calibri"/>
                <a:cs typeface="Calibri"/>
              </a:rPr>
              <a:t>for </a:t>
            </a:r>
            <a:r>
              <a:rPr dirty="0" sz="1800" spc="5">
                <a:latin typeface="Calibri"/>
                <a:cs typeface="Calibri"/>
              </a:rPr>
              <a:t>this project was  </a:t>
            </a:r>
            <a:r>
              <a:rPr dirty="0" sz="1800" spc="10">
                <a:latin typeface="Calibri"/>
                <a:cs typeface="Calibri"/>
              </a:rPr>
              <a:t>added with the School </a:t>
            </a:r>
            <a:r>
              <a:rPr dirty="0" sz="1800" spc="5">
                <a:latin typeface="Calibri"/>
                <a:cs typeface="Calibri"/>
              </a:rPr>
              <a:t>being  in </a:t>
            </a:r>
            <a:r>
              <a:rPr dirty="0" sz="1800" spc="10">
                <a:latin typeface="Calibri"/>
                <a:cs typeface="Calibri"/>
              </a:rPr>
              <a:t>the </a:t>
            </a:r>
            <a:r>
              <a:rPr dirty="0" sz="1800" spc="5">
                <a:latin typeface="Calibri"/>
                <a:cs typeface="Calibri"/>
              </a:rPr>
              <a:t>midst </a:t>
            </a:r>
            <a:r>
              <a:rPr dirty="0" sz="1800" spc="10">
                <a:latin typeface="Calibri"/>
                <a:cs typeface="Calibri"/>
              </a:rPr>
              <a:t>of </a:t>
            </a:r>
            <a:r>
              <a:rPr dirty="0" sz="1800" spc="5">
                <a:latin typeface="Calibri"/>
                <a:cs typeface="Calibri"/>
              </a:rPr>
              <a:t>building </a:t>
            </a:r>
            <a:r>
              <a:rPr dirty="0" sz="1800" spc="10">
                <a:latin typeface="Calibri"/>
                <a:cs typeface="Calibri"/>
              </a:rPr>
              <a:t>and  </a:t>
            </a:r>
            <a:r>
              <a:rPr dirty="0" sz="1800" spc="5">
                <a:latin typeface="Calibri"/>
                <a:cs typeface="Calibri"/>
              </a:rPr>
              <a:t>classroom </a:t>
            </a:r>
            <a:r>
              <a:rPr dirty="0" sz="1800">
                <a:latin typeface="Calibri"/>
                <a:cs typeface="Calibri"/>
              </a:rPr>
              <a:t>renovations  </a:t>
            </a:r>
            <a:r>
              <a:rPr dirty="0" sz="1800" spc="5">
                <a:latin typeface="Calibri"/>
                <a:cs typeface="Calibri"/>
              </a:rPr>
              <a:t>intended </a:t>
            </a:r>
            <a:r>
              <a:rPr dirty="0" sz="1800">
                <a:latin typeface="Calibri"/>
                <a:cs typeface="Calibri"/>
              </a:rPr>
              <a:t>to </a:t>
            </a:r>
            <a:r>
              <a:rPr dirty="0" sz="1800" spc="10">
                <a:latin typeface="Calibri"/>
                <a:cs typeface="Calibri"/>
              </a:rPr>
              <a:t>enhance </a:t>
            </a:r>
            <a:r>
              <a:rPr dirty="0" sz="1800" spc="-5">
                <a:latin typeface="Calibri"/>
                <a:cs typeface="Calibri"/>
              </a:rPr>
              <a:t>student-  </a:t>
            </a:r>
            <a:r>
              <a:rPr dirty="0" sz="1800">
                <a:latin typeface="Calibri"/>
                <a:cs typeface="Calibri"/>
              </a:rPr>
              <a:t>centered, </a:t>
            </a:r>
            <a:r>
              <a:rPr dirty="0" sz="1800" spc="10">
                <a:latin typeface="Calibri"/>
                <a:cs typeface="Calibri"/>
              </a:rPr>
              <a:t>hands-on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5">
                <a:latin typeface="Calibri"/>
                <a:cs typeface="Calibri"/>
              </a:rPr>
              <a:t>learning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0587" y="8362379"/>
            <a:ext cx="3008630" cy="1777364"/>
          </a:xfrm>
          <a:prstGeom prst="rect">
            <a:avLst/>
          </a:prstGeom>
        </p:spPr>
        <p:txBody>
          <a:bodyPr wrap="square" lIns="0" tIns="1860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65"/>
              </a:spcBef>
            </a:pPr>
            <a:r>
              <a:rPr dirty="0" sz="2000" spc="-5" b="1">
                <a:latin typeface="Gill Sans MT"/>
                <a:cs typeface="Gill Sans MT"/>
              </a:rPr>
              <a:t>Overall </a:t>
            </a:r>
            <a:r>
              <a:rPr dirty="0" sz="2000" spc="5" b="1">
                <a:latin typeface="Gill Sans MT"/>
                <a:cs typeface="Gill Sans MT"/>
              </a:rPr>
              <a:t>Goals</a:t>
            </a:r>
            <a:endParaRPr sz="2000">
              <a:latin typeface="Gill Sans MT"/>
              <a:cs typeface="Gill Sans MT"/>
            </a:endParaRPr>
          </a:p>
          <a:p>
            <a:pPr marL="286385" marR="5080" indent="-262255">
              <a:lnSpc>
                <a:spcPct val="101800"/>
              </a:lnSpc>
              <a:spcBef>
                <a:spcPts val="1225"/>
              </a:spcBef>
            </a:pPr>
            <a:r>
              <a:rPr dirty="0" sz="1800" spc="25">
                <a:latin typeface="Arial Unicode MS"/>
                <a:cs typeface="Arial Unicode MS"/>
              </a:rPr>
              <a:t>⌘ </a:t>
            </a:r>
            <a:r>
              <a:rPr dirty="0" sz="1800" spc="5">
                <a:latin typeface="Calibri"/>
                <a:cs typeface="Calibri"/>
              </a:rPr>
              <a:t>Achieve </a:t>
            </a:r>
            <a:r>
              <a:rPr dirty="0" sz="1800">
                <a:latin typeface="Calibri"/>
                <a:cs typeface="Calibri"/>
              </a:rPr>
              <a:t>student-centered  </a:t>
            </a:r>
            <a:r>
              <a:rPr dirty="0" sz="1800" spc="5">
                <a:latin typeface="Calibri"/>
                <a:cs typeface="Calibri"/>
              </a:rPr>
              <a:t>learning </a:t>
            </a:r>
            <a:r>
              <a:rPr dirty="0" sz="1800" spc="10">
                <a:latin typeface="Calibri"/>
                <a:cs typeface="Calibri"/>
              </a:rPr>
              <a:t>and evidence-based  </a:t>
            </a:r>
            <a:r>
              <a:rPr dirty="0" sz="1800" spc="5">
                <a:latin typeface="Calibri"/>
                <a:cs typeface="Calibri"/>
              </a:rPr>
              <a:t>teaching in social </a:t>
            </a:r>
            <a:r>
              <a:rPr dirty="0" sz="1800" spc="10">
                <a:latin typeface="Calibri"/>
                <a:cs typeface="Calibri"/>
              </a:rPr>
              <a:t>media and  </a:t>
            </a:r>
            <a:r>
              <a:rPr dirty="0" sz="1800" spc="5">
                <a:latin typeface="Calibri"/>
                <a:cs typeface="Calibri"/>
              </a:rPr>
              <a:t>emerging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5">
                <a:latin typeface="Calibri"/>
                <a:cs typeface="Calibri"/>
              </a:rPr>
              <a:t>technologies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3084" y="10393033"/>
            <a:ext cx="2854325" cy="170116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74320" marR="5080" indent="-262255">
              <a:lnSpc>
                <a:spcPct val="101800"/>
              </a:lnSpc>
              <a:spcBef>
                <a:spcPts val="90"/>
              </a:spcBef>
            </a:pPr>
            <a:r>
              <a:rPr dirty="0" sz="1800" spc="25">
                <a:latin typeface="Arial Unicode MS"/>
                <a:cs typeface="Arial Unicode MS"/>
              </a:rPr>
              <a:t>⌘ </a:t>
            </a:r>
            <a:r>
              <a:rPr dirty="0" sz="1800" spc="10">
                <a:latin typeface="Calibri"/>
                <a:cs typeface="Calibri"/>
              </a:rPr>
              <a:t>Enable </a:t>
            </a:r>
            <a:r>
              <a:rPr dirty="0" sz="1800" spc="5">
                <a:latin typeface="Calibri"/>
                <a:cs typeface="Calibri"/>
              </a:rPr>
              <a:t>students </a:t>
            </a:r>
            <a:r>
              <a:rPr dirty="0" sz="1800">
                <a:latin typeface="Calibri"/>
                <a:cs typeface="Calibri"/>
              </a:rPr>
              <a:t>to get  involved </a:t>
            </a:r>
            <a:r>
              <a:rPr dirty="0" sz="1800" spc="5">
                <a:latin typeface="Calibri"/>
                <a:cs typeface="Calibri"/>
              </a:rPr>
              <a:t>in experiential  activities throughout the  </a:t>
            </a:r>
            <a:r>
              <a:rPr dirty="0" sz="1800" spc="10">
                <a:latin typeface="Calibri"/>
                <a:cs typeface="Calibri"/>
              </a:rPr>
              <a:t>curriculum by </a:t>
            </a:r>
            <a:r>
              <a:rPr dirty="0" sz="1800">
                <a:latin typeface="Calibri"/>
                <a:cs typeface="Calibri"/>
              </a:rPr>
              <a:t>transforming  four core </a:t>
            </a:r>
            <a:r>
              <a:rPr dirty="0" sz="1800" spc="-5">
                <a:latin typeface="Calibri"/>
                <a:cs typeface="Calibri"/>
              </a:rPr>
              <a:t>strategic  </a:t>
            </a:r>
            <a:r>
              <a:rPr dirty="0" sz="1800" spc="5">
                <a:latin typeface="Calibri"/>
                <a:cs typeface="Calibri"/>
              </a:rPr>
              <a:t>communication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courses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3084" y="12347598"/>
            <a:ext cx="3122930" cy="22593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74320" marR="5080" indent="-262255">
              <a:lnSpc>
                <a:spcPct val="101800"/>
              </a:lnSpc>
              <a:spcBef>
                <a:spcPts val="90"/>
              </a:spcBef>
            </a:pPr>
            <a:r>
              <a:rPr dirty="0" sz="1800" spc="25">
                <a:latin typeface="Arial Unicode MS"/>
                <a:cs typeface="Arial Unicode MS"/>
              </a:rPr>
              <a:t>⌘ </a:t>
            </a:r>
            <a:r>
              <a:rPr dirty="0" sz="1800" spc="5">
                <a:latin typeface="Calibri"/>
                <a:cs typeface="Calibri"/>
              </a:rPr>
              <a:t>Influence </a:t>
            </a:r>
            <a:r>
              <a:rPr dirty="0" sz="1800" spc="10">
                <a:latin typeface="Calibri"/>
                <a:cs typeface="Calibri"/>
              </a:rPr>
              <a:t>the </a:t>
            </a:r>
            <a:r>
              <a:rPr dirty="0" sz="1800" spc="5">
                <a:latin typeface="Calibri"/>
                <a:cs typeface="Calibri"/>
              </a:rPr>
              <a:t>learning </a:t>
            </a:r>
            <a:r>
              <a:rPr dirty="0" sz="1800" spc="10">
                <a:latin typeface="Calibri"/>
                <a:cs typeface="Calibri"/>
              </a:rPr>
              <a:t>and  </a:t>
            </a:r>
            <a:r>
              <a:rPr dirty="0" sz="1800" spc="5">
                <a:latin typeface="Calibri"/>
                <a:cs typeface="Calibri"/>
              </a:rPr>
              <a:t>teaching culture throughout  </a:t>
            </a:r>
            <a:r>
              <a:rPr dirty="0" sz="1800" spc="10">
                <a:latin typeface="Calibri"/>
                <a:cs typeface="Calibri"/>
              </a:rPr>
              <a:t>the School by </a:t>
            </a:r>
            <a:r>
              <a:rPr dirty="0" sz="1800" spc="5">
                <a:latin typeface="Calibri"/>
                <a:cs typeface="Calibri"/>
              </a:rPr>
              <a:t>encouraging  </a:t>
            </a:r>
            <a:r>
              <a:rPr dirty="0" sz="1800" spc="10">
                <a:latin typeface="Calibri"/>
                <a:cs typeface="Calibri"/>
              </a:rPr>
              <a:t>more </a:t>
            </a:r>
            <a:r>
              <a:rPr dirty="0" sz="1800" spc="5">
                <a:latin typeface="Calibri"/>
                <a:cs typeface="Calibri"/>
              </a:rPr>
              <a:t>informal </a:t>
            </a:r>
            <a:r>
              <a:rPr dirty="0" sz="1800">
                <a:latin typeface="Calibri"/>
                <a:cs typeface="Calibri"/>
              </a:rPr>
              <a:t>course  transformations </a:t>
            </a:r>
            <a:r>
              <a:rPr dirty="0" sz="1800" spc="5">
                <a:latin typeface="Calibri"/>
                <a:cs typeface="Calibri"/>
              </a:rPr>
              <a:t>through goal-  oriented </a:t>
            </a:r>
            <a:r>
              <a:rPr dirty="0" sz="1800" spc="10">
                <a:latin typeface="Calibri"/>
                <a:cs typeface="Calibri"/>
              </a:rPr>
              <a:t>curriculum  </a:t>
            </a:r>
            <a:r>
              <a:rPr dirty="0" sz="1800" spc="5">
                <a:latin typeface="Calibri"/>
                <a:cs typeface="Calibri"/>
              </a:rPr>
              <a:t>discussions </a:t>
            </a:r>
            <a:r>
              <a:rPr dirty="0" sz="1800" spc="10">
                <a:latin typeface="Calibri"/>
                <a:cs typeface="Calibri"/>
              </a:rPr>
              <a:t>and </a:t>
            </a:r>
            <a:r>
              <a:rPr dirty="0" sz="1800">
                <a:latin typeface="Calibri"/>
                <a:cs typeface="Calibri"/>
              </a:rPr>
              <a:t>collaboration  </a:t>
            </a:r>
            <a:r>
              <a:rPr dirty="0" sz="1800" spc="15">
                <a:latin typeface="Calibri"/>
                <a:cs typeface="Calibri"/>
              </a:rPr>
              <a:t>among</a:t>
            </a:r>
            <a:r>
              <a:rPr dirty="0" sz="1800">
                <a:latin typeface="Calibri"/>
                <a:cs typeface="Calibri"/>
              </a:rPr>
              <a:t> instructors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079872" y="3372420"/>
            <a:ext cx="3911600" cy="3327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00" b="1">
                <a:latin typeface="Gill Sans MT"/>
                <a:cs typeface="Gill Sans MT"/>
              </a:rPr>
              <a:t>2. Build </a:t>
            </a:r>
            <a:r>
              <a:rPr dirty="0" sz="2000" spc="5" b="1">
                <a:latin typeface="Gill Sans MT"/>
                <a:cs typeface="Gill Sans MT"/>
              </a:rPr>
              <a:t>a Social </a:t>
            </a:r>
            <a:r>
              <a:rPr dirty="0" sz="2000" b="1">
                <a:latin typeface="Gill Sans MT"/>
                <a:cs typeface="Gill Sans MT"/>
              </a:rPr>
              <a:t>Media </a:t>
            </a:r>
            <a:r>
              <a:rPr dirty="0" sz="2000" spc="5" b="1">
                <a:latin typeface="Gill Sans MT"/>
                <a:cs typeface="Gill Sans MT"/>
              </a:rPr>
              <a:t>Data</a:t>
            </a:r>
            <a:r>
              <a:rPr dirty="0" sz="2000" spc="-220" b="1">
                <a:latin typeface="Gill Sans MT"/>
                <a:cs typeface="Gill Sans MT"/>
              </a:rPr>
              <a:t> </a:t>
            </a:r>
            <a:r>
              <a:rPr dirty="0" sz="2000" spc="5" b="1">
                <a:latin typeface="Gill Sans MT"/>
                <a:cs typeface="Gill Sans MT"/>
              </a:rPr>
              <a:t>Hub</a:t>
            </a:r>
            <a:endParaRPr sz="2000">
              <a:latin typeface="Gill Sans MT"/>
              <a:cs typeface="Gill Sans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16433" y="2623170"/>
            <a:ext cx="4658360" cy="4445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750" spc="-30" b="1">
                <a:latin typeface="Gill Sans MT"/>
                <a:cs typeface="Gill Sans MT"/>
              </a:rPr>
              <a:t>TRANSFORMATION</a:t>
            </a:r>
            <a:r>
              <a:rPr dirty="0" sz="2750" spc="-35" b="1">
                <a:latin typeface="Gill Sans MT"/>
                <a:cs typeface="Gill Sans MT"/>
              </a:rPr>
              <a:t> </a:t>
            </a:r>
            <a:r>
              <a:rPr dirty="0" sz="2750" spc="-5" b="1">
                <a:latin typeface="Gill Sans MT"/>
                <a:cs typeface="Gill Sans MT"/>
              </a:rPr>
              <a:t>PLAN</a:t>
            </a:r>
            <a:endParaRPr sz="2750">
              <a:latin typeface="Gill Sans MT"/>
              <a:cs typeface="Gill Sans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65766" y="8609259"/>
            <a:ext cx="7287895" cy="3327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00" b="1">
                <a:latin typeface="Gill Sans MT"/>
                <a:cs typeface="Gill Sans MT"/>
              </a:rPr>
              <a:t>3. </a:t>
            </a:r>
            <a:r>
              <a:rPr dirty="0" sz="2000" spc="5" b="1">
                <a:latin typeface="Gill Sans MT"/>
                <a:cs typeface="Gill Sans MT"/>
              </a:rPr>
              <a:t>Enhance </a:t>
            </a:r>
            <a:r>
              <a:rPr dirty="0" sz="2000" spc="-15" b="1">
                <a:latin typeface="Gill Sans MT"/>
                <a:cs typeface="Gill Sans MT"/>
              </a:rPr>
              <a:t>Real-World </a:t>
            </a:r>
            <a:r>
              <a:rPr dirty="0" sz="2000" b="1">
                <a:latin typeface="Gill Sans MT"/>
                <a:cs typeface="Gill Sans MT"/>
              </a:rPr>
              <a:t>Experience</a:t>
            </a:r>
            <a:r>
              <a:rPr dirty="0" sz="2000" spc="-459" b="1">
                <a:latin typeface="Gill Sans MT"/>
                <a:cs typeface="Gill Sans MT"/>
              </a:rPr>
              <a:t> </a:t>
            </a:r>
            <a:r>
              <a:rPr dirty="0" sz="2000" spc="-5" b="1">
                <a:latin typeface="Gill Sans MT"/>
                <a:cs typeface="Gill Sans MT"/>
              </a:rPr>
              <a:t>Through </a:t>
            </a:r>
            <a:r>
              <a:rPr dirty="0" sz="2000" spc="10" b="1">
                <a:latin typeface="Gill Sans MT"/>
                <a:cs typeface="Gill Sans MT"/>
              </a:rPr>
              <a:t>Service </a:t>
            </a:r>
            <a:r>
              <a:rPr dirty="0" sz="2000" spc="5" b="1">
                <a:latin typeface="Gill Sans MT"/>
                <a:cs typeface="Gill Sans MT"/>
              </a:rPr>
              <a:t>Learning</a:t>
            </a:r>
            <a:endParaRPr sz="2000">
              <a:latin typeface="Gill Sans MT"/>
              <a:cs typeface="Gill Sans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75184" y="8917336"/>
            <a:ext cx="9533890" cy="170116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405130" marR="1044575" indent="-392430">
              <a:lnSpc>
                <a:spcPct val="101800"/>
              </a:lnSpc>
              <a:spcBef>
                <a:spcPts val="90"/>
              </a:spcBef>
              <a:buFont typeface="Arial"/>
              <a:buChar char="•"/>
              <a:tabLst>
                <a:tab pos="405130" algn="l"/>
                <a:tab pos="405765" algn="l"/>
              </a:tabLst>
            </a:pPr>
            <a:r>
              <a:rPr dirty="0" sz="1800" spc="10" b="1">
                <a:solidFill>
                  <a:srgbClr val="9B262D"/>
                </a:solidFill>
                <a:latin typeface="Gill Sans MT"/>
                <a:cs typeface="Gill Sans MT"/>
              </a:rPr>
              <a:t>J420: </a:t>
            </a:r>
            <a:r>
              <a:rPr dirty="0" sz="1800">
                <a:latin typeface="Gill Sans MT"/>
                <a:cs typeface="Gill Sans MT"/>
              </a:rPr>
              <a:t>develop </a:t>
            </a:r>
            <a:r>
              <a:rPr dirty="0" sz="1800" spc="10">
                <a:latin typeface="Gill Sans MT"/>
                <a:cs typeface="Gill Sans MT"/>
              </a:rPr>
              <a:t>a mini </a:t>
            </a:r>
            <a:r>
              <a:rPr dirty="0" sz="1800" spc="5">
                <a:latin typeface="Gill Sans MT"/>
                <a:cs typeface="Gill Sans MT"/>
              </a:rPr>
              <a:t>social </a:t>
            </a:r>
            <a:r>
              <a:rPr dirty="0" sz="1800" spc="10">
                <a:latin typeface="Gill Sans MT"/>
                <a:cs typeface="Gill Sans MT"/>
              </a:rPr>
              <a:t>media plan </a:t>
            </a:r>
            <a:r>
              <a:rPr dirty="0" sz="1800" spc="5">
                <a:latin typeface="Gill Sans MT"/>
                <a:cs typeface="Gill Sans MT"/>
              </a:rPr>
              <a:t>for </a:t>
            </a:r>
            <a:r>
              <a:rPr dirty="0" sz="1800" spc="10">
                <a:latin typeface="Gill Sans MT"/>
                <a:cs typeface="Gill Sans MT"/>
              </a:rPr>
              <a:t>an organization </a:t>
            </a:r>
            <a:r>
              <a:rPr dirty="0" sz="1800" spc="5">
                <a:latin typeface="Gill Sans MT"/>
                <a:cs typeface="Gill Sans MT"/>
              </a:rPr>
              <a:t>working </a:t>
            </a:r>
            <a:r>
              <a:rPr dirty="0" sz="1800" spc="10">
                <a:latin typeface="Gill Sans MT"/>
                <a:cs typeface="Gill Sans MT"/>
              </a:rPr>
              <a:t>to </a:t>
            </a:r>
            <a:r>
              <a:rPr dirty="0" sz="1800" spc="-5">
                <a:latin typeface="Gill Sans MT"/>
                <a:cs typeface="Gill Sans MT"/>
              </a:rPr>
              <a:t>improve </a:t>
            </a:r>
            <a:r>
              <a:rPr dirty="0" sz="1800">
                <a:latin typeface="Gill Sans MT"/>
                <a:cs typeface="Gill Sans MT"/>
              </a:rPr>
              <a:t>lives </a:t>
            </a:r>
            <a:r>
              <a:rPr dirty="0" sz="1800" spc="10">
                <a:latin typeface="Gill Sans MT"/>
                <a:cs typeface="Gill Sans MT"/>
              </a:rPr>
              <a:t>of  underserved</a:t>
            </a:r>
            <a:r>
              <a:rPr dirty="0" sz="1800">
                <a:latin typeface="Gill Sans MT"/>
                <a:cs typeface="Gill Sans MT"/>
              </a:rPr>
              <a:t> </a:t>
            </a:r>
            <a:r>
              <a:rPr dirty="0" sz="1800" spc="10">
                <a:latin typeface="Gill Sans MT"/>
                <a:cs typeface="Gill Sans MT"/>
              </a:rPr>
              <a:t>populations</a:t>
            </a:r>
            <a:endParaRPr sz="1800">
              <a:latin typeface="Gill Sans MT"/>
              <a:cs typeface="Gill Sans MT"/>
            </a:endParaRPr>
          </a:p>
          <a:p>
            <a:pPr marL="405130" indent="-392430">
              <a:lnSpc>
                <a:spcPct val="100000"/>
              </a:lnSpc>
              <a:spcBef>
                <a:spcPts val="40"/>
              </a:spcBef>
              <a:buFont typeface="Arial"/>
              <a:buChar char="•"/>
              <a:tabLst>
                <a:tab pos="405130" algn="l"/>
                <a:tab pos="405765" algn="l"/>
              </a:tabLst>
            </a:pPr>
            <a:r>
              <a:rPr dirty="0" sz="1800" spc="10" b="1">
                <a:solidFill>
                  <a:srgbClr val="E2812C"/>
                </a:solidFill>
                <a:latin typeface="Gill Sans MT"/>
                <a:cs typeface="Gill Sans MT"/>
              </a:rPr>
              <a:t>J460: </a:t>
            </a:r>
            <a:r>
              <a:rPr dirty="0" sz="1800" spc="10">
                <a:latin typeface="Gill Sans MT"/>
                <a:cs typeface="Gill Sans MT"/>
              </a:rPr>
              <a:t>conduct </a:t>
            </a:r>
            <a:r>
              <a:rPr dirty="0" sz="1800">
                <a:latin typeface="Gill Sans MT"/>
                <a:cs typeface="Gill Sans MT"/>
              </a:rPr>
              <a:t>research </a:t>
            </a:r>
            <a:r>
              <a:rPr dirty="0" sz="1800" spc="10">
                <a:latin typeface="Gill Sans MT"/>
                <a:cs typeface="Gill Sans MT"/>
              </a:rPr>
              <a:t>needed </a:t>
            </a:r>
            <a:r>
              <a:rPr dirty="0" sz="1800" spc="5">
                <a:latin typeface="Gill Sans MT"/>
                <a:cs typeface="Gill Sans MT"/>
              </a:rPr>
              <a:t>for </a:t>
            </a:r>
            <a:r>
              <a:rPr dirty="0" sz="1800" spc="10">
                <a:latin typeface="Gill Sans MT"/>
                <a:cs typeface="Gill Sans MT"/>
              </a:rPr>
              <a:t>the </a:t>
            </a:r>
            <a:r>
              <a:rPr dirty="0" sz="1800" spc="5">
                <a:latin typeface="Gill Sans MT"/>
                <a:cs typeface="Gill Sans MT"/>
              </a:rPr>
              <a:t>social </a:t>
            </a:r>
            <a:r>
              <a:rPr dirty="0" sz="1800" spc="10">
                <a:latin typeface="Gill Sans MT"/>
                <a:cs typeface="Gill Sans MT"/>
              </a:rPr>
              <a:t>media plan J420 students </a:t>
            </a:r>
            <a:r>
              <a:rPr dirty="0" sz="1800" spc="5">
                <a:latin typeface="Gill Sans MT"/>
                <a:cs typeface="Gill Sans MT"/>
              </a:rPr>
              <a:t>will</a:t>
            </a:r>
            <a:r>
              <a:rPr dirty="0" sz="1800" spc="-170">
                <a:latin typeface="Gill Sans MT"/>
                <a:cs typeface="Gill Sans MT"/>
              </a:rPr>
              <a:t> </a:t>
            </a:r>
            <a:r>
              <a:rPr dirty="0" sz="1800" spc="5">
                <a:latin typeface="Gill Sans MT"/>
                <a:cs typeface="Gill Sans MT"/>
              </a:rPr>
              <a:t>create</a:t>
            </a:r>
            <a:endParaRPr sz="1800">
              <a:latin typeface="Gill Sans MT"/>
              <a:cs typeface="Gill Sans MT"/>
            </a:endParaRPr>
          </a:p>
          <a:p>
            <a:pPr marL="405130" marR="5080" indent="-405130">
              <a:lnSpc>
                <a:spcPct val="101800"/>
              </a:lnSpc>
              <a:buFont typeface="Arial"/>
              <a:buChar char="•"/>
              <a:tabLst>
                <a:tab pos="405130" algn="l"/>
                <a:tab pos="405765" algn="l"/>
              </a:tabLst>
            </a:pPr>
            <a:r>
              <a:rPr dirty="0" sz="1800" spc="10" b="1">
                <a:solidFill>
                  <a:srgbClr val="297139"/>
                </a:solidFill>
                <a:latin typeface="Gill Sans MT"/>
                <a:cs typeface="Gill Sans MT"/>
              </a:rPr>
              <a:t>J615: </a:t>
            </a:r>
            <a:r>
              <a:rPr dirty="0" sz="1800" spc="5">
                <a:latin typeface="Gill Sans MT"/>
                <a:cs typeface="Gill Sans MT"/>
              </a:rPr>
              <a:t>actually </a:t>
            </a:r>
            <a:r>
              <a:rPr dirty="0" sz="1800" spc="15">
                <a:latin typeface="Gill Sans MT"/>
                <a:cs typeface="Gill Sans MT"/>
              </a:rPr>
              <a:t>manage </a:t>
            </a:r>
            <a:r>
              <a:rPr dirty="0" sz="1800" spc="5">
                <a:latin typeface="Gill Sans MT"/>
                <a:cs typeface="Gill Sans MT"/>
              </a:rPr>
              <a:t>social </a:t>
            </a:r>
            <a:r>
              <a:rPr dirty="0" sz="1800" spc="10">
                <a:latin typeface="Gill Sans MT"/>
                <a:cs typeface="Gill Sans MT"/>
              </a:rPr>
              <a:t>media accounts </a:t>
            </a:r>
            <a:r>
              <a:rPr dirty="0" sz="1800" spc="15">
                <a:latin typeface="Gill Sans MT"/>
                <a:cs typeface="Gill Sans MT"/>
              </a:rPr>
              <a:t>and </a:t>
            </a:r>
            <a:r>
              <a:rPr dirty="0" sz="1800" spc="10">
                <a:latin typeface="Gill Sans MT"/>
                <a:cs typeface="Gill Sans MT"/>
              </a:rPr>
              <a:t>implement </a:t>
            </a:r>
            <a:r>
              <a:rPr dirty="0" sz="1800" spc="5">
                <a:latin typeface="Gill Sans MT"/>
                <a:cs typeface="Gill Sans MT"/>
              </a:rPr>
              <a:t>social </a:t>
            </a:r>
            <a:r>
              <a:rPr dirty="0" sz="1800" spc="10">
                <a:latin typeface="Gill Sans MT"/>
                <a:cs typeface="Gill Sans MT"/>
              </a:rPr>
              <a:t>media campaigns </a:t>
            </a:r>
            <a:r>
              <a:rPr dirty="0" sz="1800" spc="5">
                <a:latin typeface="Gill Sans MT"/>
                <a:cs typeface="Gill Sans MT"/>
              </a:rPr>
              <a:t>for nonprofit  </a:t>
            </a:r>
            <a:r>
              <a:rPr dirty="0" sz="1800" spc="10">
                <a:latin typeface="Gill Sans MT"/>
                <a:cs typeface="Gill Sans MT"/>
              </a:rPr>
              <a:t>organizations </a:t>
            </a:r>
            <a:r>
              <a:rPr dirty="0" sz="1800" spc="5">
                <a:latin typeface="Gill Sans MT"/>
                <a:cs typeface="Gill Sans MT"/>
              </a:rPr>
              <a:t>working </a:t>
            </a:r>
            <a:r>
              <a:rPr dirty="0" sz="1800" spc="10">
                <a:latin typeface="Gill Sans MT"/>
                <a:cs typeface="Gill Sans MT"/>
              </a:rPr>
              <a:t>with underserved</a:t>
            </a:r>
            <a:r>
              <a:rPr dirty="0" sz="1800">
                <a:latin typeface="Gill Sans MT"/>
                <a:cs typeface="Gill Sans MT"/>
              </a:rPr>
              <a:t> </a:t>
            </a:r>
            <a:r>
              <a:rPr dirty="0" sz="1800" spc="10">
                <a:latin typeface="Gill Sans MT"/>
                <a:cs typeface="Gill Sans MT"/>
              </a:rPr>
              <a:t>populations</a:t>
            </a:r>
            <a:endParaRPr sz="1800">
              <a:latin typeface="Gill Sans MT"/>
              <a:cs typeface="Gill Sans MT"/>
            </a:endParaRPr>
          </a:p>
          <a:p>
            <a:pPr marL="405130" indent="-392430">
              <a:lnSpc>
                <a:spcPct val="100000"/>
              </a:lnSpc>
              <a:spcBef>
                <a:spcPts val="40"/>
              </a:spcBef>
              <a:buFont typeface="Arial"/>
              <a:buChar char="•"/>
              <a:tabLst>
                <a:tab pos="405130" algn="l"/>
                <a:tab pos="405765" algn="l"/>
              </a:tabLst>
            </a:pPr>
            <a:r>
              <a:rPr dirty="0" sz="1800" spc="10" b="1">
                <a:solidFill>
                  <a:srgbClr val="73C6CE"/>
                </a:solidFill>
                <a:latin typeface="Gill Sans MT"/>
                <a:cs typeface="Gill Sans MT"/>
              </a:rPr>
              <a:t>J640: </a:t>
            </a:r>
            <a:r>
              <a:rPr dirty="0" sz="1800">
                <a:latin typeface="Gill Sans MT"/>
                <a:cs typeface="Gill Sans MT"/>
              </a:rPr>
              <a:t>develop </a:t>
            </a:r>
            <a:r>
              <a:rPr dirty="0" sz="1800" spc="5">
                <a:latin typeface="Gill Sans MT"/>
                <a:cs typeface="Gill Sans MT"/>
              </a:rPr>
              <a:t>comprehensive </a:t>
            </a:r>
            <a:r>
              <a:rPr dirty="0" sz="1800" spc="10">
                <a:latin typeface="Gill Sans MT"/>
                <a:cs typeface="Gill Sans MT"/>
              </a:rPr>
              <a:t>campaigns </a:t>
            </a:r>
            <a:r>
              <a:rPr dirty="0" sz="1800" spc="5">
                <a:latin typeface="Gill Sans MT"/>
                <a:cs typeface="Gill Sans MT"/>
              </a:rPr>
              <a:t>for local </a:t>
            </a:r>
            <a:r>
              <a:rPr dirty="0" sz="1800" spc="10">
                <a:latin typeface="Gill Sans MT"/>
                <a:cs typeface="Gill Sans MT"/>
              </a:rPr>
              <a:t>organizations as </a:t>
            </a:r>
            <a:r>
              <a:rPr dirty="0" sz="1800">
                <a:latin typeface="Gill Sans MT"/>
                <a:cs typeface="Gill Sans MT"/>
              </a:rPr>
              <a:t>project</a:t>
            </a:r>
            <a:r>
              <a:rPr dirty="0" sz="1800" spc="-145">
                <a:latin typeface="Gill Sans MT"/>
                <a:cs typeface="Gill Sans MT"/>
              </a:rPr>
              <a:t> </a:t>
            </a:r>
            <a:r>
              <a:rPr dirty="0" sz="1800" spc="10">
                <a:latin typeface="Gill Sans MT"/>
                <a:cs typeface="Gill Sans MT"/>
              </a:rPr>
              <a:t>teams</a:t>
            </a:r>
            <a:endParaRPr sz="1800">
              <a:latin typeface="Gill Sans MT"/>
              <a:cs typeface="Gill Sans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26674" y="10810937"/>
            <a:ext cx="9250045" cy="89217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00" b="1">
                <a:latin typeface="Gill Sans MT"/>
                <a:cs typeface="Gill Sans MT"/>
              </a:rPr>
              <a:t>4. </a:t>
            </a:r>
            <a:r>
              <a:rPr dirty="0" sz="2000" spc="-10" b="1">
                <a:latin typeface="Gill Sans MT"/>
                <a:cs typeface="Gill Sans MT"/>
              </a:rPr>
              <a:t>Develop </a:t>
            </a:r>
            <a:r>
              <a:rPr dirty="0" sz="2000" b="1">
                <a:latin typeface="Gill Sans MT"/>
                <a:cs typeface="Gill Sans MT"/>
              </a:rPr>
              <a:t>Coordinated Hands-on</a:t>
            </a:r>
            <a:r>
              <a:rPr dirty="0" sz="2000" spc="-190" b="1">
                <a:latin typeface="Gill Sans MT"/>
                <a:cs typeface="Gill Sans MT"/>
              </a:rPr>
              <a:t> </a:t>
            </a:r>
            <a:r>
              <a:rPr dirty="0" sz="2000" spc="-10" b="1">
                <a:latin typeface="Gill Sans MT"/>
                <a:cs typeface="Gill Sans MT"/>
              </a:rPr>
              <a:t>Exercises</a:t>
            </a:r>
            <a:endParaRPr sz="2000">
              <a:latin typeface="Gill Sans MT"/>
              <a:cs typeface="Gill Sans MT"/>
            </a:endParaRPr>
          </a:p>
          <a:p>
            <a:pPr marL="221615" marR="5080">
              <a:lnSpc>
                <a:spcPct val="101800"/>
              </a:lnSpc>
              <a:spcBef>
                <a:spcPts val="5"/>
              </a:spcBef>
            </a:pPr>
            <a:r>
              <a:rPr dirty="0" sz="1800" spc="5">
                <a:latin typeface="Gill Sans MT"/>
                <a:cs typeface="Gill Sans MT"/>
              </a:rPr>
              <a:t>Utilizing </a:t>
            </a:r>
            <a:r>
              <a:rPr dirty="0" sz="1800" spc="10">
                <a:latin typeface="Gill Sans MT"/>
                <a:cs typeface="Gill Sans MT"/>
              </a:rPr>
              <a:t>the </a:t>
            </a:r>
            <a:r>
              <a:rPr dirty="0" sz="1800" spc="5">
                <a:latin typeface="Gill Sans MT"/>
                <a:cs typeface="Gill Sans MT"/>
              </a:rPr>
              <a:t>social </a:t>
            </a:r>
            <a:r>
              <a:rPr dirty="0" sz="1800" spc="10">
                <a:latin typeface="Gill Sans MT"/>
                <a:cs typeface="Gill Sans MT"/>
              </a:rPr>
              <a:t>media </a:t>
            </a:r>
            <a:r>
              <a:rPr dirty="0" sz="1800" spc="5">
                <a:latin typeface="Gill Sans MT"/>
                <a:cs typeface="Gill Sans MT"/>
              </a:rPr>
              <a:t>hub, </a:t>
            </a:r>
            <a:r>
              <a:rPr dirty="0" sz="1800" spc="10">
                <a:latin typeface="Gill Sans MT"/>
                <a:cs typeface="Gill Sans MT"/>
              </a:rPr>
              <a:t>instructors </a:t>
            </a:r>
            <a:r>
              <a:rPr dirty="0" sz="1800" spc="5">
                <a:latin typeface="Gill Sans MT"/>
                <a:cs typeface="Gill Sans MT"/>
              </a:rPr>
              <a:t>work </a:t>
            </a:r>
            <a:r>
              <a:rPr dirty="0" sz="1800" spc="10">
                <a:latin typeface="Gill Sans MT"/>
                <a:cs typeface="Gill Sans MT"/>
              </a:rPr>
              <a:t>together to </a:t>
            </a:r>
            <a:r>
              <a:rPr dirty="0" sz="1800" spc="5">
                <a:latin typeface="Gill Sans MT"/>
                <a:cs typeface="Gill Sans MT"/>
              </a:rPr>
              <a:t>produce </a:t>
            </a:r>
            <a:r>
              <a:rPr dirty="0" sz="1800" spc="10">
                <a:latin typeface="Gill Sans MT"/>
                <a:cs typeface="Gill Sans MT"/>
              </a:rPr>
              <a:t>sequenced assignments </a:t>
            </a:r>
            <a:r>
              <a:rPr dirty="0" sz="1800" spc="5">
                <a:latin typeface="Gill Sans MT"/>
                <a:cs typeface="Gill Sans MT"/>
              </a:rPr>
              <a:t>for  </a:t>
            </a:r>
            <a:r>
              <a:rPr dirty="0" sz="1800" spc="10">
                <a:latin typeface="Gill Sans MT"/>
                <a:cs typeface="Gill Sans MT"/>
              </a:rPr>
              <a:t>hands-on learning of </a:t>
            </a:r>
            <a:r>
              <a:rPr dirty="0" sz="1800" spc="5">
                <a:latin typeface="Gill Sans MT"/>
                <a:cs typeface="Gill Sans MT"/>
              </a:rPr>
              <a:t>social </a:t>
            </a:r>
            <a:r>
              <a:rPr dirty="0" sz="1800" spc="10">
                <a:latin typeface="Gill Sans MT"/>
                <a:cs typeface="Gill Sans MT"/>
              </a:rPr>
              <a:t>media auditing, metrics,</a:t>
            </a:r>
            <a:r>
              <a:rPr dirty="0" sz="1800" spc="-370">
                <a:latin typeface="Gill Sans MT"/>
                <a:cs typeface="Gill Sans MT"/>
              </a:rPr>
              <a:t> </a:t>
            </a:r>
            <a:r>
              <a:rPr dirty="0" sz="1800" spc="15">
                <a:latin typeface="Gill Sans MT"/>
                <a:cs typeface="Gill Sans MT"/>
              </a:rPr>
              <a:t>etc.</a:t>
            </a:r>
            <a:endParaRPr sz="1800">
              <a:latin typeface="Gill Sans MT"/>
              <a:cs typeface="Gill Sans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76591" y="13294631"/>
            <a:ext cx="9707880" cy="8864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2400"/>
              </a:lnSpc>
              <a:spcBef>
                <a:spcPts val="114"/>
              </a:spcBef>
            </a:pPr>
            <a:r>
              <a:rPr dirty="0" sz="2000" b="1">
                <a:latin typeface="Gill Sans MT"/>
                <a:cs typeface="Gill Sans MT"/>
              </a:rPr>
              <a:t>6. Create Online Modules </a:t>
            </a:r>
            <a:r>
              <a:rPr dirty="0" sz="2000" spc="-5" b="1">
                <a:latin typeface="Gill Sans MT"/>
                <a:cs typeface="Gill Sans MT"/>
              </a:rPr>
              <a:t>for </a:t>
            </a:r>
            <a:r>
              <a:rPr dirty="0" sz="2000" b="1">
                <a:latin typeface="Gill Sans MT"/>
                <a:cs typeface="Gill Sans MT"/>
              </a:rPr>
              <a:t>Project-Based</a:t>
            </a:r>
            <a:r>
              <a:rPr dirty="0" sz="2000" spc="-190" b="1">
                <a:latin typeface="Gill Sans MT"/>
                <a:cs typeface="Gill Sans MT"/>
              </a:rPr>
              <a:t> </a:t>
            </a:r>
            <a:r>
              <a:rPr dirty="0" sz="2000" b="1">
                <a:latin typeface="Gill Sans MT"/>
                <a:cs typeface="Gill Sans MT"/>
              </a:rPr>
              <a:t>Curriculum</a:t>
            </a:r>
            <a:endParaRPr sz="2000">
              <a:latin typeface="Gill Sans MT"/>
              <a:cs typeface="Gill Sans MT"/>
            </a:endParaRPr>
          </a:p>
          <a:p>
            <a:pPr marL="221615" marR="5080">
              <a:lnSpc>
                <a:spcPts val="2200"/>
              </a:lnSpc>
              <a:spcBef>
                <a:spcPts val="40"/>
              </a:spcBef>
            </a:pPr>
            <a:r>
              <a:rPr dirty="0" sz="1800" spc="5">
                <a:latin typeface="Calibri"/>
                <a:cs typeface="Calibri"/>
              </a:rPr>
              <a:t>Students </a:t>
            </a:r>
            <a:r>
              <a:rPr dirty="0" sz="1800" spc="10">
                <a:latin typeface="Calibri"/>
                <a:cs typeface="Calibri"/>
              </a:rPr>
              <a:t>learn </a:t>
            </a:r>
            <a:r>
              <a:rPr dirty="0" sz="1800" spc="-15">
                <a:latin typeface="Calibri"/>
                <a:cs typeface="Calibri"/>
              </a:rPr>
              <a:t>key </a:t>
            </a:r>
            <a:r>
              <a:rPr dirty="0" sz="1800" spc="5">
                <a:latin typeface="Calibri"/>
                <a:cs typeface="Calibri"/>
              </a:rPr>
              <a:t>concepts </a:t>
            </a:r>
            <a:r>
              <a:rPr dirty="0" sz="1800" spc="10">
                <a:latin typeface="Calibri"/>
                <a:cs typeface="Calibri"/>
              </a:rPr>
              <a:t>and </a:t>
            </a:r>
            <a:r>
              <a:rPr dirty="0" sz="1800" spc="5">
                <a:latin typeface="Calibri"/>
                <a:cs typeface="Calibri"/>
              </a:rPr>
              <a:t>skills through </a:t>
            </a:r>
            <a:r>
              <a:rPr dirty="0" sz="1800" spc="10">
                <a:latin typeface="Calibri"/>
                <a:cs typeface="Calibri"/>
              </a:rPr>
              <a:t>online modules and use </a:t>
            </a:r>
            <a:r>
              <a:rPr dirty="0" sz="1800" spc="5">
                <a:latin typeface="Calibri"/>
                <a:cs typeface="Calibri"/>
              </a:rPr>
              <a:t>certain regular class </a:t>
            </a:r>
            <a:r>
              <a:rPr dirty="0" sz="1800" spc="10">
                <a:latin typeface="Calibri"/>
                <a:cs typeface="Calibri"/>
              </a:rPr>
              <a:t>times </a:t>
            </a:r>
            <a:r>
              <a:rPr dirty="0" sz="1800" spc="-5">
                <a:latin typeface="Calibri"/>
                <a:cs typeface="Calibri"/>
              </a:rPr>
              <a:t>for  </a:t>
            </a:r>
            <a:r>
              <a:rPr dirty="0" sz="1800" spc="5">
                <a:latin typeface="Calibri"/>
                <a:cs typeface="Calibri"/>
              </a:rPr>
              <a:t>smaller-group, </a:t>
            </a:r>
            <a:r>
              <a:rPr dirty="0" sz="1800" spc="10">
                <a:latin typeface="Calibri"/>
                <a:cs typeface="Calibri"/>
              </a:rPr>
              <a:t>hands-on </a:t>
            </a:r>
            <a:r>
              <a:rPr dirty="0" sz="1800" spc="5">
                <a:latin typeface="Calibri"/>
                <a:cs typeface="Calibri"/>
              </a:rPr>
              <a:t>lab </a:t>
            </a:r>
            <a:r>
              <a:rPr dirty="0" sz="1800" spc="-5">
                <a:latin typeface="Calibri"/>
                <a:cs typeface="Calibri"/>
              </a:rPr>
              <a:t>exercises </a:t>
            </a:r>
            <a:r>
              <a:rPr dirty="0" sz="1800">
                <a:latin typeface="Calibri"/>
                <a:cs typeface="Calibri"/>
              </a:rPr>
              <a:t>related to </a:t>
            </a:r>
            <a:r>
              <a:rPr dirty="0" sz="1800" spc="5">
                <a:latin typeface="Calibri"/>
                <a:cs typeface="Calibri"/>
              </a:rPr>
              <a:t>their</a:t>
            </a:r>
            <a:r>
              <a:rPr dirty="0" sz="1800" spc="-215">
                <a:latin typeface="Calibri"/>
                <a:cs typeface="Calibri"/>
              </a:rPr>
              <a:t> </a:t>
            </a:r>
            <a:r>
              <a:rPr dirty="0" sz="1800" spc="5">
                <a:latin typeface="Calibri"/>
                <a:cs typeface="Calibri"/>
              </a:rPr>
              <a:t>projects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4926084" y="2715804"/>
            <a:ext cx="209550" cy="384175"/>
          </a:xfrm>
          <a:custGeom>
            <a:avLst/>
            <a:gdLst/>
            <a:ahLst/>
            <a:cxnLst/>
            <a:rect l="l" t="t" r="r" b="b"/>
            <a:pathLst>
              <a:path w="209550" h="384175">
                <a:moveTo>
                  <a:pt x="205491" y="0"/>
                </a:moveTo>
                <a:lnTo>
                  <a:pt x="3926" y="0"/>
                </a:lnTo>
                <a:lnTo>
                  <a:pt x="0" y="3926"/>
                </a:lnTo>
                <a:lnTo>
                  <a:pt x="0" y="380005"/>
                </a:lnTo>
                <a:lnTo>
                  <a:pt x="3926" y="383932"/>
                </a:lnTo>
                <a:lnTo>
                  <a:pt x="205491" y="383932"/>
                </a:lnTo>
                <a:lnTo>
                  <a:pt x="209417" y="380005"/>
                </a:lnTo>
                <a:lnTo>
                  <a:pt x="209417" y="331578"/>
                </a:lnTo>
                <a:lnTo>
                  <a:pt x="26177" y="331578"/>
                </a:lnTo>
                <a:lnTo>
                  <a:pt x="26177" y="52354"/>
                </a:lnTo>
                <a:lnTo>
                  <a:pt x="209417" y="52354"/>
                </a:lnTo>
                <a:lnTo>
                  <a:pt x="209417" y="34902"/>
                </a:lnTo>
                <a:lnTo>
                  <a:pt x="82458" y="34902"/>
                </a:lnTo>
                <a:lnTo>
                  <a:pt x="78531" y="30976"/>
                </a:lnTo>
                <a:lnTo>
                  <a:pt x="78531" y="21378"/>
                </a:lnTo>
                <a:lnTo>
                  <a:pt x="82458" y="17451"/>
                </a:lnTo>
                <a:lnTo>
                  <a:pt x="209417" y="17451"/>
                </a:lnTo>
                <a:lnTo>
                  <a:pt x="209417" y="3926"/>
                </a:lnTo>
                <a:lnTo>
                  <a:pt x="205491" y="0"/>
                </a:lnTo>
                <a:close/>
              </a:path>
              <a:path w="209550" h="384175">
                <a:moveTo>
                  <a:pt x="209417" y="52354"/>
                </a:moveTo>
                <a:lnTo>
                  <a:pt x="183240" y="52354"/>
                </a:lnTo>
                <a:lnTo>
                  <a:pt x="183240" y="331578"/>
                </a:lnTo>
                <a:lnTo>
                  <a:pt x="209417" y="331578"/>
                </a:lnTo>
                <a:lnTo>
                  <a:pt x="209417" y="52354"/>
                </a:lnTo>
                <a:close/>
              </a:path>
              <a:path w="209550" h="384175">
                <a:moveTo>
                  <a:pt x="209417" y="17451"/>
                </a:moveTo>
                <a:lnTo>
                  <a:pt x="126959" y="17451"/>
                </a:lnTo>
                <a:lnTo>
                  <a:pt x="130886" y="21378"/>
                </a:lnTo>
                <a:lnTo>
                  <a:pt x="130886" y="30976"/>
                </a:lnTo>
                <a:lnTo>
                  <a:pt x="126959" y="34902"/>
                </a:lnTo>
                <a:lnTo>
                  <a:pt x="209417" y="34902"/>
                </a:lnTo>
                <a:lnTo>
                  <a:pt x="209417" y="1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4862664" y="6530377"/>
            <a:ext cx="349250" cy="297180"/>
          </a:xfrm>
          <a:custGeom>
            <a:avLst/>
            <a:gdLst/>
            <a:ahLst/>
            <a:cxnLst/>
            <a:rect l="l" t="t" r="r" b="b"/>
            <a:pathLst>
              <a:path w="349250" h="297179">
                <a:moveTo>
                  <a:pt x="253046" y="270497"/>
                </a:moveTo>
                <a:lnTo>
                  <a:pt x="95983" y="270497"/>
                </a:lnTo>
                <a:lnTo>
                  <a:pt x="95983" y="296675"/>
                </a:lnTo>
                <a:lnTo>
                  <a:pt x="253046" y="296675"/>
                </a:lnTo>
                <a:lnTo>
                  <a:pt x="253046" y="270497"/>
                </a:lnTo>
                <a:close/>
              </a:path>
              <a:path w="349250" h="297179">
                <a:moveTo>
                  <a:pt x="209417" y="244320"/>
                </a:moveTo>
                <a:lnTo>
                  <a:pt x="139611" y="244320"/>
                </a:lnTo>
                <a:lnTo>
                  <a:pt x="139611" y="270497"/>
                </a:lnTo>
                <a:lnTo>
                  <a:pt x="209417" y="270497"/>
                </a:lnTo>
                <a:lnTo>
                  <a:pt x="209417" y="244320"/>
                </a:lnTo>
                <a:close/>
              </a:path>
              <a:path w="349250" h="297179">
                <a:moveTo>
                  <a:pt x="341176" y="0"/>
                </a:moveTo>
                <a:lnTo>
                  <a:pt x="7853" y="0"/>
                </a:lnTo>
                <a:lnTo>
                  <a:pt x="0" y="7853"/>
                </a:lnTo>
                <a:lnTo>
                  <a:pt x="0" y="236467"/>
                </a:lnTo>
                <a:lnTo>
                  <a:pt x="7853" y="244320"/>
                </a:lnTo>
                <a:lnTo>
                  <a:pt x="341176" y="244320"/>
                </a:lnTo>
                <a:lnTo>
                  <a:pt x="349029" y="236467"/>
                </a:lnTo>
                <a:lnTo>
                  <a:pt x="349029" y="218143"/>
                </a:lnTo>
                <a:lnTo>
                  <a:pt x="26177" y="218143"/>
                </a:lnTo>
                <a:lnTo>
                  <a:pt x="26177" y="26177"/>
                </a:lnTo>
                <a:lnTo>
                  <a:pt x="349029" y="26177"/>
                </a:lnTo>
                <a:lnTo>
                  <a:pt x="349029" y="7853"/>
                </a:lnTo>
                <a:lnTo>
                  <a:pt x="341176" y="0"/>
                </a:lnTo>
                <a:close/>
              </a:path>
              <a:path w="349250" h="297179">
                <a:moveTo>
                  <a:pt x="349029" y="26177"/>
                </a:moveTo>
                <a:lnTo>
                  <a:pt x="322852" y="26177"/>
                </a:lnTo>
                <a:lnTo>
                  <a:pt x="322852" y="218143"/>
                </a:lnTo>
                <a:lnTo>
                  <a:pt x="349029" y="218143"/>
                </a:lnTo>
                <a:lnTo>
                  <a:pt x="349029" y="2617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4888843" y="5449811"/>
            <a:ext cx="297180" cy="201295"/>
          </a:xfrm>
          <a:custGeom>
            <a:avLst/>
            <a:gdLst/>
            <a:ahLst/>
            <a:cxnLst/>
            <a:rect l="l" t="t" r="r" b="b"/>
            <a:pathLst>
              <a:path w="297180" h="201295">
                <a:moveTo>
                  <a:pt x="288821" y="0"/>
                </a:moveTo>
                <a:lnTo>
                  <a:pt x="7853" y="0"/>
                </a:lnTo>
                <a:lnTo>
                  <a:pt x="0" y="7853"/>
                </a:lnTo>
                <a:lnTo>
                  <a:pt x="0" y="200691"/>
                </a:lnTo>
                <a:lnTo>
                  <a:pt x="296675" y="200691"/>
                </a:lnTo>
                <a:lnTo>
                  <a:pt x="296675" y="174514"/>
                </a:lnTo>
                <a:lnTo>
                  <a:pt x="26177" y="174514"/>
                </a:lnTo>
                <a:lnTo>
                  <a:pt x="26177" y="26177"/>
                </a:lnTo>
                <a:lnTo>
                  <a:pt x="296675" y="26177"/>
                </a:lnTo>
                <a:lnTo>
                  <a:pt x="296675" y="7853"/>
                </a:lnTo>
                <a:lnTo>
                  <a:pt x="288821" y="0"/>
                </a:lnTo>
                <a:close/>
              </a:path>
              <a:path w="297180" h="201295">
                <a:moveTo>
                  <a:pt x="296675" y="26177"/>
                </a:moveTo>
                <a:lnTo>
                  <a:pt x="270497" y="26177"/>
                </a:lnTo>
                <a:lnTo>
                  <a:pt x="270497" y="174514"/>
                </a:lnTo>
                <a:lnTo>
                  <a:pt x="296675" y="174514"/>
                </a:lnTo>
                <a:lnTo>
                  <a:pt x="296675" y="2617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4836488" y="5667954"/>
            <a:ext cx="401955" cy="26670"/>
          </a:xfrm>
          <a:custGeom>
            <a:avLst/>
            <a:gdLst/>
            <a:ahLst/>
            <a:cxnLst/>
            <a:rect l="l" t="t" r="r" b="b"/>
            <a:pathLst>
              <a:path w="401955" h="26670">
                <a:moveTo>
                  <a:pt x="174514" y="0"/>
                </a:moveTo>
                <a:lnTo>
                  <a:pt x="0" y="0"/>
                </a:lnTo>
                <a:lnTo>
                  <a:pt x="0" y="18324"/>
                </a:lnTo>
                <a:lnTo>
                  <a:pt x="7853" y="26177"/>
                </a:lnTo>
                <a:lnTo>
                  <a:pt x="393530" y="26177"/>
                </a:lnTo>
                <a:lnTo>
                  <a:pt x="401383" y="18324"/>
                </a:lnTo>
                <a:lnTo>
                  <a:pt x="401383" y="8725"/>
                </a:lnTo>
                <a:lnTo>
                  <a:pt x="176259" y="8725"/>
                </a:lnTo>
                <a:lnTo>
                  <a:pt x="174514" y="6980"/>
                </a:lnTo>
                <a:lnTo>
                  <a:pt x="174514" y="0"/>
                </a:lnTo>
                <a:close/>
              </a:path>
              <a:path w="401955" h="26670">
                <a:moveTo>
                  <a:pt x="401383" y="0"/>
                </a:moveTo>
                <a:lnTo>
                  <a:pt x="226869" y="0"/>
                </a:lnTo>
                <a:lnTo>
                  <a:pt x="226869" y="6980"/>
                </a:lnTo>
                <a:lnTo>
                  <a:pt x="225124" y="8725"/>
                </a:lnTo>
                <a:lnTo>
                  <a:pt x="401383" y="8725"/>
                </a:lnTo>
                <a:lnTo>
                  <a:pt x="40138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4851915" y="4379919"/>
            <a:ext cx="358191" cy="36080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4856277" y="5015292"/>
            <a:ext cx="349029" cy="2443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4880710" y="3864799"/>
            <a:ext cx="300355" cy="300355"/>
          </a:xfrm>
          <a:custGeom>
            <a:avLst/>
            <a:gdLst/>
            <a:ahLst/>
            <a:cxnLst/>
            <a:rect l="l" t="t" r="r" b="b"/>
            <a:pathLst>
              <a:path w="300355" h="300354">
                <a:moveTo>
                  <a:pt x="247810" y="154990"/>
                </a:moveTo>
                <a:lnTo>
                  <a:pt x="136994" y="154990"/>
                </a:lnTo>
                <a:lnTo>
                  <a:pt x="144847" y="162844"/>
                </a:lnTo>
                <a:lnTo>
                  <a:pt x="135896" y="183458"/>
                </a:lnTo>
                <a:lnTo>
                  <a:pt x="140245" y="226651"/>
                </a:lnTo>
                <a:lnTo>
                  <a:pt x="190221" y="282386"/>
                </a:lnTo>
                <a:lnTo>
                  <a:pt x="235922" y="299838"/>
                </a:lnTo>
                <a:lnTo>
                  <a:pt x="259917" y="294779"/>
                </a:lnTo>
                <a:lnTo>
                  <a:pt x="280968" y="280641"/>
                </a:lnTo>
                <a:lnTo>
                  <a:pt x="284411" y="275515"/>
                </a:lnTo>
                <a:lnTo>
                  <a:pt x="236685" y="275515"/>
                </a:lnTo>
                <a:lnTo>
                  <a:pt x="221933" y="272652"/>
                </a:lnTo>
                <a:lnTo>
                  <a:pt x="171897" y="226978"/>
                </a:lnTo>
                <a:lnTo>
                  <a:pt x="160853" y="194031"/>
                </a:lnTo>
                <a:lnTo>
                  <a:pt x="164480" y="182476"/>
                </a:lnTo>
                <a:lnTo>
                  <a:pt x="202000" y="182476"/>
                </a:lnTo>
                <a:lnTo>
                  <a:pt x="183240" y="163716"/>
                </a:lnTo>
                <a:lnTo>
                  <a:pt x="194795" y="160342"/>
                </a:lnTo>
                <a:lnTo>
                  <a:pt x="253162" y="160342"/>
                </a:lnTo>
                <a:lnTo>
                  <a:pt x="247810" y="154990"/>
                </a:lnTo>
                <a:close/>
              </a:path>
              <a:path w="300355" h="300354">
                <a:moveTo>
                  <a:pt x="253162" y="160342"/>
                </a:moveTo>
                <a:lnTo>
                  <a:pt x="194795" y="160342"/>
                </a:lnTo>
                <a:lnTo>
                  <a:pt x="206636" y="160608"/>
                </a:lnTo>
                <a:lnTo>
                  <a:pt x="217904" y="164391"/>
                </a:lnTo>
                <a:lnTo>
                  <a:pt x="227741" y="171569"/>
                </a:lnTo>
                <a:lnTo>
                  <a:pt x="264826" y="208654"/>
                </a:lnTo>
                <a:lnTo>
                  <a:pt x="273163" y="221545"/>
                </a:lnTo>
                <a:lnTo>
                  <a:pt x="275896" y="236194"/>
                </a:lnTo>
                <a:lnTo>
                  <a:pt x="272986" y="250926"/>
                </a:lnTo>
                <a:lnTo>
                  <a:pt x="264389" y="264062"/>
                </a:lnTo>
                <a:lnTo>
                  <a:pt x="251437" y="272652"/>
                </a:lnTo>
                <a:lnTo>
                  <a:pt x="236685" y="275515"/>
                </a:lnTo>
                <a:lnTo>
                  <a:pt x="284411" y="275515"/>
                </a:lnTo>
                <a:lnTo>
                  <a:pt x="295107" y="259590"/>
                </a:lnTo>
                <a:lnTo>
                  <a:pt x="300165" y="235594"/>
                </a:lnTo>
                <a:lnTo>
                  <a:pt x="296061" y="211435"/>
                </a:lnTo>
                <a:lnTo>
                  <a:pt x="282713" y="189893"/>
                </a:lnTo>
                <a:lnTo>
                  <a:pt x="253162" y="160342"/>
                </a:lnTo>
                <a:close/>
              </a:path>
              <a:path w="300355" h="300354">
                <a:moveTo>
                  <a:pt x="202000" y="182476"/>
                </a:moveTo>
                <a:lnTo>
                  <a:pt x="164480" y="182476"/>
                </a:lnTo>
                <a:lnTo>
                  <a:pt x="196765" y="214762"/>
                </a:lnTo>
                <a:lnTo>
                  <a:pt x="202000" y="219561"/>
                </a:lnTo>
                <a:lnTo>
                  <a:pt x="209853" y="219561"/>
                </a:lnTo>
                <a:lnTo>
                  <a:pt x="219888" y="209526"/>
                </a:lnTo>
                <a:lnTo>
                  <a:pt x="220324" y="201237"/>
                </a:lnTo>
                <a:lnTo>
                  <a:pt x="215525" y="196001"/>
                </a:lnTo>
                <a:lnTo>
                  <a:pt x="202000" y="182476"/>
                </a:lnTo>
                <a:close/>
              </a:path>
              <a:path w="300355" h="300354">
                <a:moveTo>
                  <a:pt x="64243" y="0"/>
                </a:moveTo>
                <a:lnTo>
                  <a:pt x="40247" y="4976"/>
                </a:lnTo>
                <a:lnTo>
                  <a:pt x="19196" y="18869"/>
                </a:lnTo>
                <a:lnTo>
                  <a:pt x="5058" y="39858"/>
                </a:lnTo>
                <a:lnTo>
                  <a:pt x="0" y="63752"/>
                </a:lnTo>
                <a:lnTo>
                  <a:pt x="4103" y="87891"/>
                </a:lnTo>
                <a:lnTo>
                  <a:pt x="17451" y="109617"/>
                </a:lnTo>
                <a:lnTo>
                  <a:pt x="54535" y="146701"/>
                </a:lnTo>
                <a:lnTo>
                  <a:pt x="73003" y="159837"/>
                </a:lnTo>
                <a:lnTo>
                  <a:pt x="94292" y="165734"/>
                </a:lnTo>
                <a:lnTo>
                  <a:pt x="116318" y="164187"/>
                </a:lnTo>
                <a:lnTo>
                  <a:pt x="136994" y="154990"/>
                </a:lnTo>
                <a:lnTo>
                  <a:pt x="247810" y="154990"/>
                </a:lnTo>
                <a:lnTo>
                  <a:pt x="245629" y="152809"/>
                </a:lnTo>
                <a:lnTo>
                  <a:pt x="233976" y="144520"/>
                </a:lnTo>
                <a:lnTo>
                  <a:pt x="163171" y="144520"/>
                </a:lnTo>
                <a:lnTo>
                  <a:pt x="157819" y="139168"/>
                </a:lnTo>
                <a:lnTo>
                  <a:pt x="105806" y="139168"/>
                </a:lnTo>
                <a:lnTo>
                  <a:pt x="93965" y="138902"/>
                </a:lnTo>
                <a:lnTo>
                  <a:pt x="35775" y="90856"/>
                </a:lnTo>
                <a:lnTo>
                  <a:pt x="24322" y="63152"/>
                </a:lnTo>
                <a:lnTo>
                  <a:pt x="27186" y="48400"/>
                </a:lnTo>
                <a:lnTo>
                  <a:pt x="35775" y="35448"/>
                </a:lnTo>
                <a:lnTo>
                  <a:pt x="48727" y="26858"/>
                </a:lnTo>
                <a:lnTo>
                  <a:pt x="63479" y="23995"/>
                </a:lnTo>
                <a:lnTo>
                  <a:pt x="116815" y="23995"/>
                </a:lnTo>
                <a:lnTo>
                  <a:pt x="109944" y="17124"/>
                </a:lnTo>
                <a:lnTo>
                  <a:pt x="88402" y="4022"/>
                </a:lnTo>
                <a:lnTo>
                  <a:pt x="64243" y="0"/>
                </a:lnTo>
                <a:close/>
              </a:path>
              <a:path w="300355" h="300354">
                <a:moveTo>
                  <a:pt x="205872" y="133776"/>
                </a:moveTo>
                <a:lnTo>
                  <a:pt x="183847" y="135323"/>
                </a:lnTo>
                <a:lnTo>
                  <a:pt x="163171" y="144520"/>
                </a:lnTo>
                <a:lnTo>
                  <a:pt x="233976" y="144520"/>
                </a:lnTo>
                <a:lnTo>
                  <a:pt x="227162" y="139673"/>
                </a:lnTo>
                <a:lnTo>
                  <a:pt x="205872" y="133776"/>
                </a:lnTo>
                <a:close/>
              </a:path>
              <a:path w="300355" h="300354">
                <a:moveTo>
                  <a:pt x="104708" y="86057"/>
                </a:moveTo>
                <a:lnTo>
                  <a:pt x="96855" y="86057"/>
                </a:lnTo>
                <a:lnTo>
                  <a:pt x="86821" y="96092"/>
                </a:lnTo>
                <a:lnTo>
                  <a:pt x="86384" y="104381"/>
                </a:lnTo>
                <a:lnTo>
                  <a:pt x="91183" y="109617"/>
                </a:lnTo>
                <a:lnTo>
                  <a:pt x="117361" y="135794"/>
                </a:lnTo>
                <a:lnTo>
                  <a:pt x="105806" y="139168"/>
                </a:lnTo>
                <a:lnTo>
                  <a:pt x="157819" y="139168"/>
                </a:lnTo>
                <a:lnTo>
                  <a:pt x="155318" y="136666"/>
                </a:lnTo>
                <a:lnTo>
                  <a:pt x="163842" y="117033"/>
                </a:lnTo>
                <a:lnTo>
                  <a:pt x="136121" y="117033"/>
                </a:lnTo>
                <a:lnTo>
                  <a:pt x="109944" y="90856"/>
                </a:lnTo>
                <a:lnTo>
                  <a:pt x="104708" y="86057"/>
                </a:lnTo>
                <a:close/>
              </a:path>
              <a:path w="300355" h="300354">
                <a:moveTo>
                  <a:pt x="116815" y="23995"/>
                </a:moveTo>
                <a:lnTo>
                  <a:pt x="63479" y="23995"/>
                </a:lnTo>
                <a:lnTo>
                  <a:pt x="78231" y="26858"/>
                </a:lnTo>
                <a:lnTo>
                  <a:pt x="91183" y="35448"/>
                </a:lnTo>
                <a:lnTo>
                  <a:pt x="128268" y="72532"/>
                </a:lnTo>
                <a:lnTo>
                  <a:pt x="135446" y="82369"/>
                </a:lnTo>
                <a:lnTo>
                  <a:pt x="139230" y="93638"/>
                </a:lnTo>
                <a:lnTo>
                  <a:pt x="139495" y="105479"/>
                </a:lnTo>
                <a:lnTo>
                  <a:pt x="136121" y="117033"/>
                </a:lnTo>
                <a:lnTo>
                  <a:pt x="163842" y="117033"/>
                </a:lnTo>
                <a:lnTo>
                  <a:pt x="164268" y="116052"/>
                </a:lnTo>
                <a:lnTo>
                  <a:pt x="165734" y="94128"/>
                </a:lnTo>
                <a:lnTo>
                  <a:pt x="159919" y="72859"/>
                </a:lnTo>
                <a:lnTo>
                  <a:pt x="147028" y="54208"/>
                </a:lnTo>
                <a:lnTo>
                  <a:pt x="116815" y="239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4939171" y="3428010"/>
            <a:ext cx="178877" cy="20941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4830536" y="3332382"/>
            <a:ext cx="401320" cy="244475"/>
          </a:xfrm>
          <a:custGeom>
            <a:avLst/>
            <a:gdLst/>
            <a:ahLst/>
            <a:cxnLst/>
            <a:rect l="l" t="t" r="r" b="b"/>
            <a:pathLst>
              <a:path w="401319" h="244475">
                <a:moveTo>
                  <a:pt x="323193" y="67610"/>
                </a:moveTo>
                <a:lnTo>
                  <a:pt x="258234" y="67610"/>
                </a:lnTo>
                <a:lnTo>
                  <a:pt x="270879" y="67924"/>
                </a:lnTo>
                <a:lnTo>
                  <a:pt x="283116" y="71182"/>
                </a:lnTo>
                <a:lnTo>
                  <a:pt x="315352" y="108430"/>
                </a:lnTo>
                <a:lnTo>
                  <a:pt x="317180" y="121369"/>
                </a:lnTo>
                <a:lnTo>
                  <a:pt x="317180" y="134894"/>
                </a:lnTo>
                <a:lnTo>
                  <a:pt x="335068" y="134894"/>
                </a:lnTo>
                <a:lnTo>
                  <a:pt x="350651" y="138602"/>
                </a:lnTo>
                <a:lnTo>
                  <a:pt x="363208" y="147546"/>
                </a:lnTo>
                <a:lnTo>
                  <a:pt x="371511" y="160417"/>
                </a:lnTo>
                <a:lnTo>
                  <a:pt x="374334" y="175905"/>
                </a:lnTo>
                <a:lnTo>
                  <a:pt x="371198" y="191570"/>
                </a:lnTo>
                <a:lnTo>
                  <a:pt x="362663" y="204373"/>
                </a:lnTo>
                <a:lnTo>
                  <a:pt x="350038" y="213085"/>
                </a:lnTo>
                <a:lnTo>
                  <a:pt x="334632" y="216480"/>
                </a:lnTo>
                <a:lnTo>
                  <a:pt x="311945" y="216480"/>
                </a:lnTo>
                <a:lnTo>
                  <a:pt x="300601" y="229132"/>
                </a:lnTo>
                <a:lnTo>
                  <a:pt x="288385" y="243966"/>
                </a:lnTo>
                <a:lnTo>
                  <a:pt x="334632" y="243966"/>
                </a:lnTo>
                <a:lnTo>
                  <a:pt x="359595" y="238546"/>
                </a:lnTo>
                <a:lnTo>
                  <a:pt x="380224" y="224824"/>
                </a:lnTo>
                <a:lnTo>
                  <a:pt x="394635" y="204638"/>
                </a:lnTo>
                <a:lnTo>
                  <a:pt x="400947" y="179831"/>
                </a:lnTo>
                <a:lnTo>
                  <a:pt x="397641" y="154479"/>
                </a:lnTo>
                <a:lnTo>
                  <a:pt x="385623" y="132767"/>
                </a:lnTo>
                <a:lnTo>
                  <a:pt x="366651" y="116699"/>
                </a:lnTo>
                <a:lnTo>
                  <a:pt x="342485" y="108280"/>
                </a:lnTo>
                <a:lnTo>
                  <a:pt x="338354" y="92724"/>
                </a:lnTo>
                <a:lnTo>
                  <a:pt x="331359" y="78395"/>
                </a:lnTo>
                <a:lnTo>
                  <a:pt x="323193" y="67610"/>
                </a:lnTo>
                <a:close/>
              </a:path>
              <a:path w="401319" h="244475">
                <a:moveTo>
                  <a:pt x="176818" y="0"/>
                </a:moveTo>
                <a:lnTo>
                  <a:pt x="122446" y="13245"/>
                </a:lnTo>
                <a:lnTo>
                  <a:pt x="85880" y="53860"/>
                </a:lnTo>
                <a:lnTo>
                  <a:pt x="77659" y="80794"/>
                </a:lnTo>
                <a:lnTo>
                  <a:pt x="59689" y="83446"/>
                </a:lnTo>
                <a:lnTo>
                  <a:pt x="15270" y="113080"/>
                </a:lnTo>
                <a:lnTo>
                  <a:pt x="0" y="153818"/>
                </a:lnTo>
                <a:lnTo>
                  <a:pt x="668" y="175598"/>
                </a:lnTo>
                <a:lnTo>
                  <a:pt x="18848" y="215307"/>
                </a:lnTo>
                <a:lnTo>
                  <a:pt x="54038" y="239303"/>
                </a:lnTo>
                <a:lnTo>
                  <a:pt x="75477" y="243529"/>
                </a:lnTo>
                <a:lnTo>
                  <a:pt x="107326" y="243529"/>
                </a:lnTo>
                <a:lnTo>
                  <a:pt x="95546" y="229132"/>
                </a:lnTo>
                <a:lnTo>
                  <a:pt x="84639" y="216480"/>
                </a:lnTo>
                <a:lnTo>
                  <a:pt x="76786" y="216480"/>
                </a:lnTo>
                <a:lnTo>
                  <a:pt x="62573" y="213603"/>
                </a:lnTo>
                <a:lnTo>
                  <a:pt x="30976" y="185503"/>
                </a:lnTo>
                <a:lnTo>
                  <a:pt x="26286" y="156926"/>
                </a:lnTo>
                <a:lnTo>
                  <a:pt x="29626" y="142802"/>
                </a:lnTo>
                <a:lnTo>
                  <a:pt x="36648" y="129659"/>
                </a:lnTo>
                <a:lnTo>
                  <a:pt x="46839" y="119147"/>
                </a:lnTo>
                <a:lnTo>
                  <a:pt x="59280" y="111989"/>
                </a:lnTo>
                <a:lnTo>
                  <a:pt x="73275" y="108430"/>
                </a:lnTo>
                <a:lnTo>
                  <a:pt x="103399" y="108430"/>
                </a:lnTo>
                <a:lnTo>
                  <a:pt x="103399" y="94319"/>
                </a:lnTo>
                <a:lnTo>
                  <a:pt x="117633" y="52763"/>
                </a:lnTo>
                <a:lnTo>
                  <a:pt x="154445" y="28876"/>
                </a:lnTo>
                <a:lnTo>
                  <a:pt x="176907" y="27336"/>
                </a:lnTo>
                <a:lnTo>
                  <a:pt x="234215" y="27336"/>
                </a:lnTo>
                <a:lnTo>
                  <a:pt x="228218" y="20669"/>
                </a:lnTo>
                <a:lnTo>
                  <a:pt x="204073" y="6407"/>
                </a:lnTo>
                <a:lnTo>
                  <a:pt x="176818" y="0"/>
                </a:lnTo>
                <a:close/>
              </a:path>
              <a:path w="401319" h="244475">
                <a:moveTo>
                  <a:pt x="103399" y="108430"/>
                </a:moveTo>
                <a:lnTo>
                  <a:pt x="73275" y="108430"/>
                </a:lnTo>
                <a:lnTo>
                  <a:pt x="88129" y="108717"/>
                </a:lnTo>
                <a:lnTo>
                  <a:pt x="103399" y="111334"/>
                </a:lnTo>
                <a:lnTo>
                  <a:pt x="103399" y="108430"/>
                </a:lnTo>
                <a:close/>
              </a:path>
              <a:path w="401319" h="244475">
                <a:moveTo>
                  <a:pt x="234215" y="27336"/>
                </a:moveTo>
                <a:lnTo>
                  <a:pt x="176907" y="27336"/>
                </a:lnTo>
                <a:lnTo>
                  <a:pt x="198019" y="33239"/>
                </a:lnTo>
                <a:lnTo>
                  <a:pt x="216105" y="45687"/>
                </a:lnTo>
                <a:lnTo>
                  <a:pt x="229486" y="63779"/>
                </a:lnTo>
                <a:lnTo>
                  <a:pt x="234722" y="74250"/>
                </a:lnTo>
                <a:lnTo>
                  <a:pt x="245629" y="70323"/>
                </a:lnTo>
                <a:lnTo>
                  <a:pt x="258234" y="67610"/>
                </a:lnTo>
                <a:lnTo>
                  <a:pt x="323193" y="67610"/>
                </a:lnTo>
                <a:lnTo>
                  <a:pt x="321747" y="65702"/>
                </a:lnTo>
                <a:lnTo>
                  <a:pt x="309763" y="55053"/>
                </a:lnTo>
                <a:lnTo>
                  <a:pt x="295536" y="47057"/>
                </a:lnTo>
                <a:lnTo>
                  <a:pt x="280041" y="42128"/>
                </a:lnTo>
                <a:lnTo>
                  <a:pt x="278513" y="41965"/>
                </a:lnTo>
                <a:lnTo>
                  <a:pt x="247374" y="41965"/>
                </a:lnTo>
                <a:lnTo>
                  <a:pt x="234215" y="27336"/>
                </a:lnTo>
                <a:close/>
              </a:path>
              <a:path w="401319" h="244475">
                <a:moveTo>
                  <a:pt x="263810" y="40390"/>
                </a:moveTo>
                <a:lnTo>
                  <a:pt x="247374" y="41965"/>
                </a:lnTo>
                <a:lnTo>
                  <a:pt x="278513" y="41965"/>
                </a:lnTo>
                <a:lnTo>
                  <a:pt x="263810" y="4039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4967211" y="7116060"/>
            <a:ext cx="178877" cy="2268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4921400" y="7382509"/>
            <a:ext cx="270510" cy="0"/>
          </a:xfrm>
          <a:custGeom>
            <a:avLst/>
            <a:gdLst/>
            <a:ahLst/>
            <a:cxnLst/>
            <a:rect l="l" t="t" r="r" b="b"/>
            <a:pathLst>
              <a:path w="270509" h="0">
                <a:moveTo>
                  <a:pt x="0" y="0"/>
                </a:moveTo>
                <a:lnTo>
                  <a:pt x="270497" y="0"/>
                </a:lnTo>
              </a:path>
            </a:pathLst>
          </a:custGeom>
          <a:ln w="266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4921400" y="7290434"/>
            <a:ext cx="26670" cy="78740"/>
          </a:xfrm>
          <a:custGeom>
            <a:avLst/>
            <a:gdLst/>
            <a:ahLst/>
            <a:cxnLst/>
            <a:rect l="l" t="t" r="r" b="b"/>
            <a:pathLst>
              <a:path w="26669" h="78740">
                <a:moveTo>
                  <a:pt x="0" y="78739"/>
                </a:moveTo>
                <a:lnTo>
                  <a:pt x="26177" y="78739"/>
                </a:lnTo>
                <a:lnTo>
                  <a:pt x="26177" y="0"/>
                </a:lnTo>
                <a:lnTo>
                  <a:pt x="0" y="0"/>
                </a:lnTo>
                <a:lnTo>
                  <a:pt x="0" y="787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5165722" y="7290575"/>
            <a:ext cx="26670" cy="78740"/>
          </a:xfrm>
          <a:custGeom>
            <a:avLst/>
            <a:gdLst/>
            <a:ahLst/>
            <a:cxnLst/>
            <a:rect l="l" t="t" r="r" b="b"/>
            <a:pathLst>
              <a:path w="26669" h="78740">
                <a:moveTo>
                  <a:pt x="26177" y="0"/>
                </a:moveTo>
                <a:lnTo>
                  <a:pt x="0" y="0"/>
                </a:lnTo>
                <a:lnTo>
                  <a:pt x="0" y="78531"/>
                </a:lnTo>
                <a:lnTo>
                  <a:pt x="26177" y="78531"/>
                </a:lnTo>
                <a:lnTo>
                  <a:pt x="261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4860640" y="7628394"/>
            <a:ext cx="340360" cy="231775"/>
          </a:xfrm>
          <a:custGeom>
            <a:avLst/>
            <a:gdLst/>
            <a:ahLst/>
            <a:cxnLst/>
            <a:rect l="l" t="t" r="r" b="b"/>
            <a:pathLst>
              <a:path w="340359" h="231775">
                <a:moveTo>
                  <a:pt x="275730" y="182804"/>
                </a:moveTo>
                <a:lnTo>
                  <a:pt x="113870" y="182804"/>
                </a:lnTo>
                <a:lnTo>
                  <a:pt x="113870" y="184113"/>
                </a:lnTo>
                <a:lnTo>
                  <a:pt x="113434" y="185858"/>
                </a:lnTo>
                <a:lnTo>
                  <a:pt x="113434" y="187603"/>
                </a:lnTo>
                <a:lnTo>
                  <a:pt x="116890" y="204564"/>
                </a:lnTo>
                <a:lnTo>
                  <a:pt x="126250" y="218416"/>
                </a:lnTo>
                <a:lnTo>
                  <a:pt x="140123" y="227789"/>
                </a:lnTo>
                <a:lnTo>
                  <a:pt x="157063" y="231232"/>
                </a:lnTo>
                <a:lnTo>
                  <a:pt x="173144" y="228157"/>
                </a:lnTo>
                <a:lnTo>
                  <a:pt x="186567" y="219724"/>
                </a:lnTo>
                <a:lnTo>
                  <a:pt x="196145" y="207120"/>
                </a:lnTo>
                <a:lnTo>
                  <a:pt x="200691" y="191529"/>
                </a:lnTo>
                <a:lnTo>
                  <a:pt x="269834" y="191529"/>
                </a:lnTo>
                <a:lnTo>
                  <a:pt x="275730" y="182804"/>
                </a:lnTo>
                <a:close/>
              </a:path>
              <a:path w="340359" h="231775">
                <a:moveTo>
                  <a:pt x="269834" y="191529"/>
                </a:moveTo>
                <a:lnTo>
                  <a:pt x="200691" y="191529"/>
                </a:lnTo>
                <a:lnTo>
                  <a:pt x="207433" y="198926"/>
                </a:lnTo>
                <a:lnTo>
                  <a:pt x="215689" y="204564"/>
                </a:lnTo>
                <a:lnTo>
                  <a:pt x="225171" y="208156"/>
                </a:lnTo>
                <a:lnTo>
                  <a:pt x="235594" y="209417"/>
                </a:lnTo>
                <a:lnTo>
                  <a:pt x="252535" y="205975"/>
                </a:lnTo>
                <a:lnTo>
                  <a:pt x="266407" y="196601"/>
                </a:lnTo>
                <a:lnTo>
                  <a:pt x="269834" y="191529"/>
                </a:lnTo>
                <a:close/>
              </a:path>
              <a:path w="340359" h="231775">
                <a:moveTo>
                  <a:pt x="47118" y="65443"/>
                </a:moveTo>
                <a:lnTo>
                  <a:pt x="43628" y="65443"/>
                </a:lnTo>
                <a:lnTo>
                  <a:pt x="26688" y="68885"/>
                </a:lnTo>
                <a:lnTo>
                  <a:pt x="12815" y="78258"/>
                </a:lnTo>
                <a:lnTo>
                  <a:pt x="3442" y="92131"/>
                </a:lnTo>
                <a:lnTo>
                  <a:pt x="0" y="109071"/>
                </a:lnTo>
                <a:lnTo>
                  <a:pt x="3442" y="126011"/>
                </a:lnTo>
                <a:lnTo>
                  <a:pt x="12815" y="139884"/>
                </a:lnTo>
                <a:lnTo>
                  <a:pt x="26688" y="149257"/>
                </a:lnTo>
                <a:lnTo>
                  <a:pt x="43628" y="152700"/>
                </a:lnTo>
                <a:lnTo>
                  <a:pt x="44064" y="152700"/>
                </a:lnTo>
                <a:lnTo>
                  <a:pt x="48605" y="168222"/>
                </a:lnTo>
                <a:lnTo>
                  <a:pt x="58135" y="180677"/>
                </a:lnTo>
                <a:lnTo>
                  <a:pt x="71428" y="188959"/>
                </a:lnTo>
                <a:lnTo>
                  <a:pt x="87257" y="191966"/>
                </a:lnTo>
                <a:lnTo>
                  <a:pt x="94606" y="191332"/>
                </a:lnTo>
                <a:lnTo>
                  <a:pt x="101545" y="189512"/>
                </a:lnTo>
                <a:lnTo>
                  <a:pt x="107994" y="186628"/>
                </a:lnTo>
                <a:lnTo>
                  <a:pt x="113870" y="182804"/>
                </a:lnTo>
                <a:lnTo>
                  <a:pt x="275730" y="182804"/>
                </a:lnTo>
                <a:lnTo>
                  <a:pt x="279223" y="165789"/>
                </a:lnTo>
                <a:lnTo>
                  <a:pt x="279223" y="161862"/>
                </a:lnTo>
                <a:lnTo>
                  <a:pt x="314331" y="161862"/>
                </a:lnTo>
                <a:lnTo>
                  <a:pt x="327487" y="152973"/>
                </a:lnTo>
                <a:lnTo>
                  <a:pt x="336861" y="139100"/>
                </a:lnTo>
                <a:lnTo>
                  <a:pt x="340303" y="122160"/>
                </a:lnTo>
                <a:lnTo>
                  <a:pt x="336861" y="105220"/>
                </a:lnTo>
                <a:lnTo>
                  <a:pt x="327487" y="91347"/>
                </a:lnTo>
                <a:lnTo>
                  <a:pt x="313615" y="81974"/>
                </a:lnTo>
                <a:lnTo>
                  <a:pt x="303115" y="79840"/>
                </a:lnTo>
                <a:lnTo>
                  <a:pt x="286640" y="79840"/>
                </a:lnTo>
                <a:lnTo>
                  <a:pt x="287513" y="76786"/>
                </a:lnTo>
                <a:lnTo>
                  <a:pt x="287949" y="73296"/>
                </a:lnTo>
                <a:lnTo>
                  <a:pt x="287949" y="69805"/>
                </a:lnTo>
                <a:lnTo>
                  <a:pt x="287328" y="66751"/>
                </a:lnTo>
                <a:lnTo>
                  <a:pt x="53663" y="66751"/>
                </a:lnTo>
                <a:lnTo>
                  <a:pt x="50172" y="65879"/>
                </a:lnTo>
                <a:lnTo>
                  <a:pt x="47118" y="65443"/>
                </a:lnTo>
                <a:close/>
              </a:path>
              <a:path w="340359" h="231775">
                <a:moveTo>
                  <a:pt x="314331" y="161862"/>
                </a:moveTo>
                <a:lnTo>
                  <a:pt x="279223" y="161862"/>
                </a:lnTo>
                <a:lnTo>
                  <a:pt x="284459" y="164043"/>
                </a:lnTo>
                <a:lnTo>
                  <a:pt x="290567" y="165789"/>
                </a:lnTo>
                <a:lnTo>
                  <a:pt x="296675" y="165789"/>
                </a:lnTo>
                <a:lnTo>
                  <a:pt x="313615" y="162346"/>
                </a:lnTo>
                <a:lnTo>
                  <a:pt x="314331" y="161862"/>
                </a:lnTo>
                <a:close/>
              </a:path>
              <a:path w="340359" h="231775">
                <a:moveTo>
                  <a:pt x="296675" y="78531"/>
                </a:moveTo>
                <a:lnTo>
                  <a:pt x="293184" y="78531"/>
                </a:lnTo>
                <a:lnTo>
                  <a:pt x="290130" y="78967"/>
                </a:lnTo>
                <a:lnTo>
                  <a:pt x="286640" y="79840"/>
                </a:lnTo>
                <a:lnTo>
                  <a:pt x="303115" y="79840"/>
                </a:lnTo>
                <a:lnTo>
                  <a:pt x="296675" y="78531"/>
                </a:lnTo>
                <a:close/>
              </a:path>
              <a:path w="340359" h="231775">
                <a:moveTo>
                  <a:pt x="95983" y="13088"/>
                </a:moveTo>
                <a:lnTo>
                  <a:pt x="79042" y="16531"/>
                </a:lnTo>
                <a:lnTo>
                  <a:pt x="65170" y="25904"/>
                </a:lnTo>
                <a:lnTo>
                  <a:pt x="55797" y="39777"/>
                </a:lnTo>
                <a:lnTo>
                  <a:pt x="52354" y="56717"/>
                </a:lnTo>
                <a:lnTo>
                  <a:pt x="52354" y="60207"/>
                </a:lnTo>
                <a:lnTo>
                  <a:pt x="52790" y="63261"/>
                </a:lnTo>
                <a:lnTo>
                  <a:pt x="53663" y="66751"/>
                </a:lnTo>
                <a:lnTo>
                  <a:pt x="287328" y="66751"/>
                </a:lnTo>
                <a:lnTo>
                  <a:pt x="284506" y="52865"/>
                </a:lnTo>
                <a:lnTo>
                  <a:pt x="275133" y="38993"/>
                </a:lnTo>
                <a:lnTo>
                  <a:pt x="269725" y="35339"/>
                </a:lnTo>
                <a:lnTo>
                  <a:pt x="217270" y="35339"/>
                </a:lnTo>
                <a:lnTo>
                  <a:pt x="216307" y="32721"/>
                </a:lnTo>
                <a:lnTo>
                  <a:pt x="132194" y="32721"/>
                </a:lnTo>
                <a:lnTo>
                  <a:pt x="125371" y="24684"/>
                </a:lnTo>
                <a:lnTo>
                  <a:pt x="116870" y="18487"/>
                </a:lnTo>
                <a:lnTo>
                  <a:pt x="106978" y="14499"/>
                </a:lnTo>
                <a:lnTo>
                  <a:pt x="95983" y="13088"/>
                </a:lnTo>
                <a:close/>
              </a:path>
              <a:path w="340359" h="231775">
                <a:moveTo>
                  <a:pt x="244320" y="26177"/>
                </a:moveTo>
                <a:lnTo>
                  <a:pt x="236903" y="26811"/>
                </a:lnTo>
                <a:lnTo>
                  <a:pt x="229814" y="28631"/>
                </a:lnTo>
                <a:lnTo>
                  <a:pt x="223215" y="31514"/>
                </a:lnTo>
                <a:lnTo>
                  <a:pt x="217270" y="35339"/>
                </a:lnTo>
                <a:lnTo>
                  <a:pt x="269725" y="35339"/>
                </a:lnTo>
                <a:lnTo>
                  <a:pt x="261260" y="29619"/>
                </a:lnTo>
                <a:lnTo>
                  <a:pt x="244320" y="26177"/>
                </a:lnTo>
                <a:close/>
              </a:path>
              <a:path w="340359" h="231775">
                <a:moveTo>
                  <a:pt x="174514" y="0"/>
                </a:moveTo>
                <a:lnTo>
                  <a:pt x="160171" y="2474"/>
                </a:lnTo>
                <a:lnTo>
                  <a:pt x="147792" y="9325"/>
                </a:lnTo>
                <a:lnTo>
                  <a:pt x="138193" y="19694"/>
                </a:lnTo>
                <a:lnTo>
                  <a:pt x="132194" y="32721"/>
                </a:lnTo>
                <a:lnTo>
                  <a:pt x="216307" y="32721"/>
                </a:lnTo>
                <a:lnTo>
                  <a:pt x="212124" y="21350"/>
                </a:lnTo>
                <a:lnTo>
                  <a:pt x="202600" y="10143"/>
                </a:lnTo>
                <a:lnTo>
                  <a:pt x="189723" y="2699"/>
                </a:lnTo>
                <a:lnTo>
                  <a:pt x="1745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4875910" y="7850901"/>
            <a:ext cx="98164" cy="9162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4866653" y="5947742"/>
            <a:ext cx="328295" cy="308610"/>
          </a:xfrm>
          <a:custGeom>
            <a:avLst/>
            <a:gdLst/>
            <a:ahLst/>
            <a:cxnLst/>
            <a:rect l="l" t="t" r="r" b="b"/>
            <a:pathLst>
              <a:path w="328294" h="308610">
                <a:moveTo>
                  <a:pt x="211150" y="208981"/>
                </a:moveTo>
                <a:lnTo>
                  <a:pt x="186826" y="208981"/>
                </a:lnTo>
                <a:lnTo>
                  <a:pt x="233072" y="255227"/>
                </a:lnTo>
                <a:lnTo>
                  <a:pt x="228982" y="265957"/>
                </a:lnTo>
                <a:lnTo>
                  <a:pt x="249815" y="305591"/>
                </a:lnTo>
                <a:lnTo>
                  <a:pt x="262958" y="308127"/>
                </a:lnTo>
                <a:lnTo>
                  <a:pt x="276101" y="305591"/>
                </a:lnTo>
                <a:lnTo>
                  <a:pt x="287608" y="297983"/>
                </a:lnTo>
                <a:lnTo>
                  <a:pt x="295216" y="286476"/>
                </a:lnTo>
                <a:lnTo>
                  <a:pt x="297752" y="273333"/>
                </a:lnTo>
                <a:lnTo>
                  <a:pt x="295216" y="260190"/>
                </a:lnTo>
                <a:lnTo>
                  <a:pt x="287608" y="248683"/>
                </a:lnTo>
                <a:lnTo>
                  <a:pt x="280196" y="243448"/>
                </a:lnTo>
                <a:lnTo>
                  <a:pt x="245288" y="243448"/>
                </a:lnTo>
                <a:lnTo>
                  <a:pt x="211150" y="208981"/>
                </a:lnTo>
                <a:close/>
              </a:path>
              <a:path w="328294" h="308610">
                <a:moveTo>
                  <a:pt x="61011" y="238430"/>
                </a:moveTo>
                <a:lnTo>
                  <a:pt x="50166" y="241539"/>
                </a:lnTo>
                <a:lnTo>
                  <a:pt x="40670" y="248247"/>
                </a:lnTo>
                <a:lnTo>
                  <a:pt x="33062" y="259754"/>
                </a:lnTo>
                <a:lnTo>
                  <a:pt x="30526" y="272897"/>
                </a:lnTo>
                <a:lnTo>
                  <a:pt x="33062" y="286040"/>
                </a:lnTo>
                <a:lnTo>
                  <a:pt x="40670" y="297547"/>
                </a:lnTo>
                <a:lnTo>
                  <a:pt x="52177" y="305155"/>
                </a:lnTo>
                <a:lnTo>
                  <a:pt x="65320" y="307691"/>
                </a:lnTo>
                <a:lnTo>
                  <a:pt x="78463" y="305155"/>
                </a:lnTo>
                <a:lnTo>
                  <a:pt x="89970" y="297547"/>
                </a:lnTo>
                <a:lnTo>
                  <a:pt x="96678" y="288051"/>
                </a:lnTo>
                <a:lnTo>
                  <a:pt x="99786" y="277205"/>
                </a:lnTo>
                <a:lnTo>
                  <a:pt x="99296" y="265950"/>
                </a:lnTo>
                <a:lnTo>
                  <a:pt x="95205" y="255227"/>
                </a:lnTo>
                <a:lnTo>
                  <a:pt x="107422" y="243011"/>
                </a:lnTo>
                <a:lnTo>
                  <a:pt x="82989" y="243011"/>
                </a:lnTo>
                <a:lnTo>
                  <a:pt x="72266" y="238921"/>
                </a:lnTo>
                <a:lnTo>
                  <a:pt x="61011" y="238430"/>
                </a:lnTo>
                <a:close/>
              </a:path>
              <a:path w="328294" h="308610">
                <a:moveTo>
                  <a:pt x="267266" y="238867"/>
                </a:moveTo>
                <a:lnTo>
                  <a:pt x="256011" y="239357"/>
                </a:lnTo>
                <a:lnTo>
                  <a:pt x="245288" y="243448"/>
                </a:lnTo>
                <a:lnTo>
                  <a:pt x="280196" y="243448"/>
                </a:lnTo>
                <a:lnTo>
                  <a:pt x="278112" y="241975"/>
                </a:lnTo>
                <a:lnTo>
                  <a:pt x="267266" y="238867"/>
                </a:lnTo>
                <a:close/>
              </a:path>
              <a:path w="328294" h="308610">
                <a:moveTo>
                  <a:pt x="108464" y="141793"/>
                </a:moveTo>
                <a:lnTo>
                  <a:pt x="62484" y="141793"/>
                </a:lnTo>
                <a:lnTo>
                  <a:pt x="120074" y="165352"/>
                </a:lnTo>
                <a:lnTo>
                  <a:pt x="119638" y="167097"/>
                </a:lnTo>
                <a:lnTo>
                  <a:pt x="128363" y="197201"/>
                </a:lnTo>
                <a:lnTo>
                  <a:pt x="82989" y="243011"/>
                </a:lnTo>
                <a:lnTo>
                  <a:pt x="107422" y="243011"/>
                </a:lnTo>
                <a:lnTo>
                  <a:pt x="141452" y="208981"/>
                </a:lnTo>
                <a:lnTo>
                  <a:pt x="211150" y="208981"/>
                </a:lnTo>
                <a:lnTo>
                  <a:pt x="199914" y="197637"/>
                </a:lnTo>
                <a:lnTo>
                  <a:pt x="203670" y="191829"/>
                </a:lnTo>
                <a:lnTo>
                  <a:pt x="206404" y="185530"/>
                </a:lnTo>
                <a:lnTo>
                  <a:pt x="208074" y="178741"/>
                </a:lnTo>
                <a:lnTo>
                  <a:pt x="208640" y="171460"/>
                </a:lnTo>
                <a:lnTo>
                  <a:pt x="208531" y="167097"/>
                </a:lnTo>
                <a:lnTo>
                  <a:pt x="208204" y="165789"/>
                </a:lnTo>
                <a:lnTo>
                  <a:pt x="247664" y="149646"/>
                </a:lnTo>
                <a:lnTo>
                  <a:pt x="202096" y="149646"/>
                </a:lnTo>
                <a:lnTo>
                  <a:pt x="201772" y="149210"/>
                </a:lnTo>
                <a:lnTo>
                  <a:pt x="126182" y="149210"/>
                </a:lnTo>
                <a:lnTo>
                  <a:pt x="108464" y="141793"/>
                </a:lnTo>
                <a:close/>
              </a:path>
              <a:path w="328294" h="308610">
                <a:moveTo>
                  <a:pt x="186826" y="208981"/>
                </a:moveTo>
                <a:lnTo>
                  <a:pt x="141452" y="208981"/>
                </a:lnTo>
                <a:lnTo>
                  <a:pt x="147996" y="212907"/>
                </a:lnTo>
                <a:lnTo>
                  <a:pt x="155413" y="215089"/>
                </a:lnTo>
                <a:lnTo>
                  <a:pt x="172865" y="215089"/>
                </a:lnTo>
                <a:lnTo>
                  <a:pt x="180281" y="212907"/>
                </a:lnTo>
                <a:lnTo>
                  <a:pt x="186826" y="208981"/>
                </a:lnTo>
                <a:close/>
              </a:path>
              <a:path w="328294" h="308610">
                <a:moveTo>
                  <a:pt x="320373" y="142229"/>
                </a:moveTo>
                <a:lnTo>
                  <a:pt x="265794" y="142229"/>
                </a:lnTo>
                <a:lnTo>
                  <a:pt x="273981" y="150014"/>
                </a:lnTo>
                <a:lnTo>
                  <a:pt x="284172" y="154772"/>
                </a:lnTo>
                <a:lnTo>
                  <a:pt x="295427" y="156095"/>
                </a:lnTo>
                <a:lnTo>
                  <a:pt x="306805" y="153572"/>
                </a:lnTo>
                <a:lnTo>
                  <a:pt x="318141" y="145617"/>
                </a:lnTo>
                <a:lnTo>
                  <a:pt x="320373" y="142229"/>
                </a:lnTo>
                <a:close/>
              </a:path>
              <a:path w="328294" h="308610">
                <a:moveTo>
                  <a:pt x="34862" y="85853"/>
                </a:moveTo>
                <a:lnTo>
                  <a:pt x="21691" y="88457"/>
                </a:lnTo>
                <a:lnTo>
                  <a:pt x="10484" y="95805"/>
                </a:lnTo>
                <a:lnTo>
                  <a:pt x="2713" y="107326"/>
                </a:lnTo>
                <a:lnTo>
                  <a:pt x="0" y="120987"/>
                </a:lnTo>
                <a:lnTo>
                  <a:pt x="2604" y="134158"/>
                </a:lnTo>
                <a:lnTo>
                  <a:pt x="9952" y="145365"/>
                </a:lnTo>
                <a:lnTo>
                  <a:pt x="21473" y="153136"/>
                </a:lnTo>
                <a:lnTo>
                  <a:pt x="32851" y="155720"/>
                </a:lnTo>
                <a:lnTo>
                  <a:pt x="44105" y="154500"/>
                </a:lnTo>
                <a:lnTo>
                  <a:pt x="54297" y="149762"/>
                </a:lnTo>
                <a:lnTo>
                  <a:pt x="62484" y="141793"/>
                </a:lnTo>
                <a:lnTo>
                  <a:pt x="108464" y="141793"/>
                </a:lnTo>
                <a:lnTo>
                  <a:pt x="69901" y="125650"/>
                </a:lnTo>
                <a:lnTo>
                  <a:pt x="69628" y="114273"/>
                </a:lnTo>
                <a:lnTo>
                  <a:pt x="65756" y="103672"/>
                </a:lnTo>
                <a:lnTo>
                  <a:pt x="58612" y="94790"/>
                </a:lnTo>
                <a:lnTo>
                  <a:pt x="48523" y="88566"/>
                </a:lnTo>
                <a:lnTo>
                  <a:pt x="34862" y="85853"/>
                </a:lnTo>
                <a:close/>
              </a:path>
              <a:path w="328294" h="308610">
                <a:moveTo>
                  <a:pt x="293416" y="86289"/>
                </a:moveTo>
                <a:lnTo>
                  <a:pt x="258711" y="114709"/>
                </a:lnTo>
                <a:lnTo>
                  <a:pt x="258377" y="126086"/>
                </a:lnTo>
                <a:lnTo>
                  <a:pt x="202096" y="149646"/>
                </a:lnTo>
                <a:lnTo>
                  <a:pt x="247664" y="149646"/>
                </a:lnTo>
                <a:lnTo>
                  <a:pt x="265794" y="142229"/>
                </a:lnTo>
                <a:lnTo>
                  <a:pt x="320373" y="142229"/>
                </a:lnTo>
                <a:lnTo>
                  <a:pt x="325510" y="134430"/>
                </a:lnTo>
                <a:lnTo>
                  <a:pt x="328217" y="121362"/>
                </a:lnTo>
                <a:lnTo>
                  <a:pt x="325565" y="107762"/>
                </a:lnTo>
                <a:lnTo>
                  <a:pt x="317794" y="96242"/>
                </a:lnTo>
                <a:lnTo>
                  <a:pt x="306586" y="88893"/>
                </a:lnTo>
                <a:lnTo>
                  <a:pt x="293416" y="86289"/>
                </a:lnTo>
                <a:close/>
              </a:path>
              <a:path w="328294" h="308610">
                <a:moveTo>
                  <a:pt x="164139" y="0"/>
                </a:moveTo>
                <a:lnTo>
                  <a:pt x="150587" y="2754"/>
                </a:lnTo>
                <a:lnTo>
                  <a:pt x="139489" y="10252"/>
                </a:lnTo>
                <a:lnTo>
                  <a:pt x="131990" y="21350"/>
                </a:lnTo>
                <a:lnTo>
                  <a:pt x="129236" y="34902"/>
                </a:lnTo>
                <a:lnTo>
                  <a:pt x="131240" y="46410"/>
                </a:lnTo>
                <a:lnTo>
                  <a:pt x="136762" y="56281"/>
                </a:lnTo>
                <a:lnTo>
                  <a:pt x="145065" y="63861"/>
                </a:lnTo>
                <a:lnTo>
                  <a:pt x="155413" y="68497"/>
                </a:lnTo>
                <a:lnTo>
                  <a:pt x="155413" y="128704"/>
                </a:lnTo>
                <a:lnTo>
                  <a:pt x="146367" y="131356"/>
                </a:lnTo>
                <a:lnTo>
                  <a:pt x="138343" y="135848"/>
                </a:lnTo>
                <a:lnTo>
                  <a:pt x="131547" y="141895"/>
                </a:lnTo>
                <a:lnTo>
                  <a:pt x="126182" y="149210"/>
                </a:lnTo>
                <a:lnTo>
                  <a:pt x="201772" y="149210"/>
                </a:lnTo>
                <a:lnTo>
                  <a:pt x="196669" y="142331"/>
                </a:lnTo>
                <a:lnTo>
                  <a:pt x="189771" y="136285"/>
                </a:lnTo>
                <a:lnTo>
                  <a:pt x="181727" y="131792"/>
                </a:lnTo>
                <a:lnTo>
                  <a:pt x="172865" y="129140"/>
                </a:lnTo>
                <a:lnTo>
                  <a:pt x="172865" y="68497"/>
                </a:lnTo>
                <a:lnTo>
                  <a:pt x="183213" y="63861"/>
                </a:lnTo>
                <a:lnTo>
                  <a:pt x="191516" y="56281"/>
                </a:lnTo>
                <a:lnTo>
                  <a:pt x="197038" y="46410"/>
                </a:lnTo>
                <a:lnTo>
                  <a:pt x="199042" y="34902"/>
                </a:lnTo>
                <a:lnTo>
                  <a:pt x="196288" y="21350"/>
                </a:lnTo>
                <a:lnTo>
                  <a:pt x="188789" y="10252"/>
                </a:lnTo>
                <a:lnTo>
                  <a:pt x="177691" y="2754"/>
                </a:lnTo>
                <a:lnTo>
                  <a:pt x="164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4915525" y="8246334"/>
            <a:ext cx="206578" cy="2064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4847244" y="8177878"/>
            <a:ext cx="274955" cy="274955"/>
          </a:xfrm>
          <a:custGeom>
            <a:avLst/>
            <a:gdLst/>
            <a:ahLst/>
            <a:cxnLst/>
            <a:rect l="l" t="t" r="r" b="b"/>
            <a:pathLst>
              <a:path w="274955" h="274954">
                <a:moveTo>
                  <a:pt x="274860" y="0"/>
                </a:moveTo>
                <a:lnTo>
                  <a:pt x="225478" y="4475"/>
                </a:lnTo>
                <a:lnTo>
                  <a:pt x="179001" y="17272"/>
                </a:lnTo>
                <a:lnTo>
                  <a:pt x="136202" y="37617"/>
                </a:lnTo>
                <a:lnTo>
                  <a:pt x="97856" y="64737"/>
                </a:lnTo>
                <a:lnTo>
                  <a:pt x="64737" y="97856"/>
                </a:lnTo>
                <a:lnTo>
                  <a:pt x="37617" y="136202"/>
                </a:lnTo>
                <a:lnTo>
                  <a:pt x="17272" y="179001"/>
                </a:lnTo>
                <a:lnTo>
                  <a:pt x="4475" y="225478"/>
                </a:lnTo>
                <a:lnTo>
                  <a:pt x="0" y="274860"/>
                </a:lnTo>
                <a:lnTo>
                  <a:pt x="26177" y="274860"/>
                </a:lnTo>
                <a:lnTo>
                  <a:pt x="30224" y="230179"/>
                </a:lnTo>
                <a:lnTo>
                  <a:pt x="41800" y="188127"/>
                </a:lnTo>
                <a:lnTo>
                  <a:pt x="60207" y="149404"/>
                </a:lnTo>
                <a:lnTo>
                  <a:pt x="84743" y="114709"/>
                </a:lnTo>
                <a:lnTo>
                  <a:pt x="114709" y="84743"/>
                </a:lnTo>
                <a:lnTo>
                  <a:pt x="149404" y="60207"/>
                </a:lnTo>
                <a:lnTo>
                  <a:pt x="188127" y="41800"/>
                </a:lnTo>
                <a:lnTo>
                  <a:pt x="230179" y="30224"/>
                </a:lnTo>
                <a:lnTo>
                  <a:pt x="274860" y="26177"/>
                </a:lnTo>
                <a:lnTo>
                  <a:pt x="2748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5053781" y="8384590"/>
            <a:ext cx="68322" cy="6832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4853939" y="8732392"/>
            <a:ext cx="366480" cy="22861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4888843" y="9225042"/>
            <a:ext cx="296634" cy="30383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4567032" y="11897117"/>
            <a:ext cx="9638665" cy="1171575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221615" marR="5080" indent="-209550">
              <a:lnSpc>
                <a:spcPct val="101800"/>
              </a:lnSpc>
              <a:spcBef>
                <a:spcPts val="70"/>
              </a:spcBef>
            </a:pPr>
            <a:r>
              <a:rPr dirty="0" sz="2000" b="1">
                <a:latin typeface="Gill Sans MT"/>
                <a:cs typeface="Gill Sans MT"/>
              </a:rPr>
              <a:t>5. Streamline Assessment of </a:t>
            </a:r>
            <a:r>
              <a:rPr dirty="0" sz="2000" spc="5" b="1">
                <a:latin typeface="Gill Sans MT"/>
                <a:cs typeface="Gill Sans MT"/>
              </a:rPr>
              <a:t>Student Learning </a:t>
            </a:r>
            <a:r>
              <a:rPr dirty="0" sz="2000" spc="-5" b="1">
                <a:latin typeface="Gill Sans MT"/>
                <a:cs typeface="Gill Sans MT"/>
              </a:rPr>
              <a:t>for </a:t>
            </a:r>
            <a:r>
              <a:rPr dirty="0" sz="2000" b="1">
                <a:latin typeface="Gill Sans MT"/>
                <a:cs typeface="Gill Sans MT"/>
              </a:rPr>
              <a:t>Evidence-Based </a:t>
            </a:r>
            <a:r>
              <a:rPr dirty="0" sz="2000" spc="-40" b="1">
                <a:latin typeface="Gill Sans MT"/>
                <a:cs typeface="Gill Sans MT"/>
              </a:rPr>
              <a:t>Teaching  </a:t>
            </a:r>
            <a:r>
              <a:rPr dirty="0" sz="1800" spc="10">
                <a:latin typeface="Gill Sans MT"/>
                <a:cs typeface="Gill Sans MT"/>
              </a:rPr>
              <a:t>Assessment </a:t>
            </a:r>
            <a:r>
              <a:rPr dirty="0" sz="1800" spc="5">
                <a:latin typeface="Gill Sans MT"/>
                <a:cs typeface="Gill Sans MT"/>
              </a:rPr>
              <a:t>includes focus groups </a:t>
            </a:r>
            <a:r>
              <a:rPr dirty="0" sz="1800" spc="15">
                <a:latin typeface="Gill Sans MT"/>
                <a:cs typeface="Gill Sans MT"/>
              </a:rPr>
              <a:t>and </a:t>
            </a:r>
            <a:r>
              <a:rPr dirty="0" sz="1800" spc="10">
                <a:latin typeface="Gill Sans MT"/>
                <a:cs typeface="Gill Sans MT"/>
              </a:rPr>
              <a:t>online </a:t>
            </a:r>
            <a:r>
              <a:rPr dirty="0" sz="1800" spc="5">
                <a:latin typeface="Gill Sans MT"/>
                <a:cs typeface="Gill Sans MT"/>
              </a:rPr>
              <a:t>surveys, </a:t>
            </a:r>
            <a:r>
              <a:rPr dirty="0" sz="1800" spc="10">
                <a:latin typeface="Gill Sans MT"/>
                <a:cs typeface="Gill Sans MT"/>
              </a:rPr>
              <a:t>comparative study of </a:t>
            </a:r>
            <a:r>
              <a:rPr dirty="0" sz="1800" spc="5">
                <a:latin typeface="Gill Sans MT"/>
                <a:cs typeface="Gill Sans MT"/>
              </a:rPr>
              <a:t>social </a:t>
            </a:r>
            <a:r>
              <a:rPr dirty="0" sz="1800" spc="10">
                <a:latin typeface="Gill Sans MT"/>
                <a:cs typeface="Gill Sans MT"/>
              </a:rPr>
              <a:t>media </a:t>
            </a:r>
            <a:r>
              <a:rPr dirty="0" sz="1800" spc="15">
                <a:latin typeface="Gill Sans MT"/>
                <a:cs typeface="Gill Sans MT"/>
              </a:rPr>
              <a:t>usage,</a:t>
            </a:r>
            <a:r>
              <a:rPr dirty="0" sz="1800" spc="-260">
                <a:latin typeface="Gill Sans MT"/>
                <a:cs typeface="Gill Sans MT"/>
              </a:rPr>
              <a:t> </a:t>
            </a:r>
            <a:r>
              <a:rPr dirty="0" sz="1800" spc="5">
                <a:latin typeface="Gill Sans MT"/>
                <a:cs typeface="Gill Sans MT"/>
              </a:rPr>
              <a:t>clear  </a:t>
            </a:r>
            <a:r>
              <a:rPr dirty="0" sz="1800" spc="10">
                <a:latin typeface="Gill Sans MT"/>
                <a:cs typeface="Gill Sans MT"/>
              </a:rPr>
              <a:t>educational </a:t>
            </a:r>
            <a:r>
              <a:rPr dirty="0" sz="1800" spc="5">
                <a:latin typeface="Gill Sans MT"/>
                <a:cs typeface="Gill Sans MT"/>
              </a:rPr>
              <a:t>goals, </a:t>
            </a:r>
            <a:r>
              <a:rPr dirty="0" sz="1800" spc="10">
                <a:latin typeface="Gill Sans MT"/>
                <a:cs typeface="Gill Sans MT"/>
              </a:rPr>
              <a:t>student </a:t>
            </a:r>
            <a:r>
              <a:rPr dirty="0" sz="1800" spc="5">
                <a:latin typeface="Gill Sans MT"/>
                <a:cs typeface="Gill Sans MT"/>
              </a:rPr>
              <a:t>feedback </a:t>
            </a:r>
            <a:r>
              <a:rPr dirty="0" sz="1800" spc="15">
                <a:latin typeface="Gill Sans MT"/>
                <a:cs typeface="Gill Sans MT"/>
              </a:rPr>
              <a:t>on </a:t>
            </a:r>
            <a:r>
              <a:rPr dirty="0" sz="1800" spc="10">
                <a:latin typeface="Gill Sans MT"/>
                <a:cs typeface="Gill Sans MT"/>
              </a:rPr>
              <a:t>major assignments, practice </a:t>
            </a:r>
            <a:r>
              <a:rPr dirty="0" sz="1800" spc="15">
                <a:latin typeface="Gill Sans MT"/>
                <a:cs typeface="Gill Sans MT"/>
              </a:rPr>
              <a:t>opportunities </a:t>
            </a:r>
            <a:r>
              <a:rPr dirty="0" sz="1800" spc="5">
                <a:latin typeface="Gill Sans MT"/>
                <a:cs typeface="Gill Sans MT"/>
              </a:rPr>
              <a:t>for </a:t>
            </a:r>
            <a:r>
              <a:rPr dirty="0" sz="1800" spc="10">
                <a:latin typeface="Gill Sans MT"/>
                <a:cs typeface="Gill Sans MT"/>
              </a:rPr>
              <a:t>students  </a:t>
            </a:r>
            <a:r>
              <a:rPr dirty="0" sz="1800" spc="5">
                <a:latin typeface="Gill Sans MT"/>
                <a:cs typeface="Gill Sans MT"/>
              </a:rPr>
              <a:t>through </a:t>
            </a:r>
            <a:r>
              <a:rPr dirty="0" sz="1800" spc="10">
                <a:latin typeface="Gill Sans MT"/>
                <a:cs typeface="Gill Sans MT"/>
              </a:rPr>
              <a:t>the </a:t>
            </a:r>
            <a:r>
              <a:rPr dirty="0" sz="1800" spc="5">
                <a:latin typeface="Gill Sans MT"/>
                <a:cs typeface="Gill Sans MT"/>
              </a:rPr>
              <a:t>social </a:t>
            </a:r>
            <a:r>
              <a:rPr dirty="0" sz="1800" spc="10">
                <a:latin typeface="Gill Sans MT"/>
                <a:cs typeface="Gill Sans MT"/>
              </a:rPr>
              <a:t>media </a:t>
            </a:r>
            <a:r>
              <a:rPr dirty="0" sz="1800" spc="5">
                <a:latin typeface="Gill Sans MT"/>
                <a:cs typeface="Gill Sans MT"/>
              </a:rPr>
              <a:t>hub, </a:t>
            </a:r>
            <a:r>
              <a:rPr dirty="0" sz="1800" spc="15">
                <a:latin typeface="Gill Sans MT"/>
                <a:cs typeface="Gill Sans MT"/>
              </a:rPr>
              <a:t>and </a:t>
            </a:r>
            <a:r>
              <a:rPr dirty="0" sz="1800" spc="5">
                <a:latin typeface="Gill Sans MT"/>
                <a:cs typeface="Gill Sans MT"/>
              </a:rPr>
              <a:t>iterative evaluation </a:t>
            </a:r>
            <a:r>
              <a:rPr dirty="0" sz="1800" spc="10">
                <a:latin typeface="Gill Sans MT"/>
                <a:cs typeface="Gill Sans MT"/>
              </a:rPr>
              <a:t>based </a:t>
            </a:r>
            <a:r>
              <a:rPr dirty="0" sz="1800" spc="15">
                <a:latin typeface="Gill Sans MT"/>
                <a:cs typeface="Gill Sans MT"/>
              </a:rPr>
              <a:t>on </a:t>
            </a:r>
            <a:r>
              <a:rPr dirty="0" sz="1800" spc="10">
                <a:latin typeface="Gill Sans MT"/>
                <a:cs typeface="Gill Sans MT"/>
              </a:rPr>
              <a:t>empirical</a:t>
            </a:r>
            <a:r>
              <a:rPr dirty="0" sz="1800" spc="-190">
                <a:latin typeface="Gill Sans MT"/>
                <a:cs typeface="Gill Sans MT"/>
              </a:rPr>
              <a:t> </a:t>
            </a:r>
            <a:r>
              <a:rPr dirty="0" sz="1800" spc="10">
                <a:latin typeface="Gill Sans MT"/>
                <a:cs typeface="Gill Sans MT"/>
              </a:rPr>
              <a:t>data.</a:t>
            </a:r>
            <a:endParaRPr sz="1800">
              <a:latin typeface="Gill Sans MT"/>
              <a:cs typeface="Gill Sans MT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0165629" y="3875953"/>
            <a:ext cx="4069715" cy="449897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405130" marR="151130" indent="-392430">
              <a:lnSpc>
                <a:spcPct val="101800"/>
              </a:lnSpc>
              <a:spcBef>
                <a:spcPts val="90"/>
              </a:spcBef>
              <a:buFont typeface="Arial"/>
              <a:buChar char="•"/>
              <a:tabLst>
                <a:tab pos="405130" algn="l"/>
                <a:tab pos="405765" algn="l"/>
              </a:tabLst>
            </a:pPr>
            <a:r>
              <a:rPr dirty="0" sz="1800" spc="10" b="1">
                <a:solidFill>
                  <a:srgbClr val="9B262D"/>
                </a:solidFill>
                <a:latin typeface="Calibri"/>
                <a:cs typeface="Calibri"/>
              </a:rPr>
              <a:t>J420 </a:t>
            </a:r>
            <a:r>
              <a:rPr dirty="0" sz="1800" b="1">
                <a:solidFill>
                  <a:srgbClr val="9B262D"/>
                </a:solidFill>
                <a:latin typeface="Calibri"/>
                <a:cs typeface="Calibri"/>
              </a:rPr>
              <a:t>(Strategic </a:t>
            </a:r>
            <a:r>
              <a:rPr dirty="0" sz="1800" spc="15" b="1">
                <a:solidFill>
                  <a:srgbClr val="9B262D"/>
                </a:solidFill>
                <a:latin typeface="Calibri"/>
                <a:cs typeface="Calibri"/>
              </a:rPr>
              <a:t>Comm </a:t>
            </a:r>
            <a:r>
              <a:rPr dirty="0" sz="1800" spc="5" b="1">
                <a:solidFill>
                  <a:srgbClr val="9B262D"/>
                </a:solidFill>
                <a:latin typeface="Calibri"/>
                <a:cs typeface="Calibri"/>
              </a:rPr>
              <a:t>II) : </a:t>
            </a:r>
            <a:r>
              <a:rPr dirty="0" sz="1800">
                <a:latin typeface="Calibri"/>
                <a:cs typeface="Calibri"/>
              </a:rPr>
              <a:t>alternate  </a:t>
            </a:r>
            <a:r>
              <a:rPr dirty="0" sz="1800" spc="5">
                <a:latin typeface="Calibri"/>
                <a:cs typeface="Calibri"/>
              </a:rPr>
              <a:t>posting </a:t>
            </a:r>
            <a:r>
              <a:rPr dirty="0" sz="1800">
                <a:latin typeface="Calibri"/>
                <a:cs typeface="Calibri"/>
              </a:rPr>
              <a:t>content </a:t>
            </a:r>
            <a:r>
              <a:rPr dirty="0" sz="1800" spc="15">
                <a:latin typeface="Calibri"/>
                <a:cs typeface="Calibri"/>
              </a:rPr>
              <a:t>on </a:t>
            </a:r>
            <a:r>
              <a:rPr dirty="0" sz="1800" spc="5">
                <a:latin typeface="Calibri"/>
                <a:cs typeface="Calibri"/>
              </a:rPr>
              <a:t>Facebook, </a:t>
            </a:r>
            <a:r>
              <a:rPr dirty="0" sz="1800" spc="-10">
                <a:latin typeface="Calibri"/>
                <a:cs typeface="Calibri"/>
              </a:rPr>
              <a:t>Twitter  </a:t>
            </a:r>
            <a:r>
              <a:rPr dirty="0" sz="1800" spc="10">
                <a:latin typeface="Calibri"/>
                <a:cs typeface="Calibri"/>
              </a:rPr>
              <a:t>and </a:t>
            </a:r>
            <a:r>
              <a:rPr dirty="0" sz="1800">
                <a:latin typeface="Calibri"/>
                <a:cs typeface="Calibri"/>
              </a:rPr>
              <a:t>Instagram </a:t>
            </a:r>
            <a:r>
              <a:rPr dirty="0" sz="1800" spc="5">
                <a:latin typeface="Calibri"/>
                <a:cs typeface="Calibri"/>
              </a:rPr>
              <a:t>pages associated </a:t>
            </a:r>
            <a:r>
              <a:rPr dirty="0" sz="1800" spc="10">
                <a:latin typeface="Calibri"/>
                <a:cs typeface="Calibri"/>
              </a:rPr>
              <a:t>with  the hub as part of </a:t>
            </a:r>
            <a:r>
              <a:rPr dirty="0" sz="1800" spc="5">
                <a:latin typeface="Calibri"/>
                <a:cs typeface="Calibri"/>
              </a:rPr>
              <a:t>their social </a:t>
            </a:r>
            <a:r>
              <a:rPr dirty="0" sz="1800" spc="10">
                <a:latin typeface="Calibri"/>
                <a:cs typeface="Calibri"/>
              </a:rPr>
              <a:t>media  </a:t>
            </a:r>
            <a:r>
              <a:rPr dirty="0" sz="1800">
                <a:latin typeface="Calibri"/>
                <a:cs typeface="Calibri"/>
              </a:rPr>
              <a:t>content </a:t>
            </a:r>
            <a:r>
              <a:rPr dirty="0" sz="1800" spc="5">
                <a:latin typeface="Calibri"/>
                <a:cs typeface="Calibri"/>
              </a:rPr>
              <a:t>creation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5">
                <a:latin typeface="Calibri"/>
                <a:cs typeface="Calibri"/>
              </a:rPr>
              <a:t>assignment</a:t>
            </a:r>
            <a:endParaRPr sz="1800">
              <a:latin typeface="Calibri"/>
              <a:cs typeface="Calibri"/>
            </a:endParaRPr>
          </a:p>
          <a:p>
            <a:pPr marL="405130" marR="5080" indent="-392430">
              <a:lnSpc>
                <a:spcPct val="101800"/>
              </a:lnSpc>
              <a:buFont typeface="Arial"/>
              <a:buChar char="•"/>
              <a:tabLst>
                <a:tab pos="405130" algn="l"/>
                <a:tab pos="405765" algn="l"/>
              </a:tabLst>
            </a:pPr>
            <a:r>
              <a:rPr dirty="0" sz="1800" spc="10" b="1">
                <a:solidFill>
                  <a:srgbClr val="E2812C"/>
                </a:solidFill>
                <a:latin typeface="Calibri"/>
                <a:cs typeface="Calibri"/>
              </a:rPr>
              <a:t>J460 </a:t>
            </a:r>
            <a:r>
              <a:rPr dirty="0" sz="1800" spc="5" b="1">
                <a:solidFill>
                  <a:srgbClr val="E2812C"/>
                </a:solidFill>
                <a:latin typeface="Calibri"/>
                <a:cs typeface="Calibri"/>
              </a:rPr>
              <a:t>(Research </a:t>
            </a:r>
            <a:r>
              <a:rPr dirty="0" sz="1800" spc="10" b="1">
                <a:solidFill>
                  <a:srgbClr val="E2812C"/>
                </a:solidFill>
                <a:latin typeface="Calibri"/>
                <a:cs typeface="Calibri"/>
              </a:rPr>
              <a:t>Methods): </a:t>
            </a:r>
            <a:r>
              <a:rPr dirty="0" sz="1800" spc="10">
                <a:latin typeface="Calibri"/>
                <a:cs typeface="Calibri"/>
              </a:rPr>
              <a:t>use the hub  </a:t>
            </a:r>
            <a:r>
              <a:rPr dirty="0" sz="1800" spc="-5">
                <a:latin typeface="Calibri"/>
                <a:cs typeface="Calibri"/>
              </a:rPr>
              <a:t>for </a:t>
            </a:r>
            <a:r>
              <a:rPr dirty="0" sz="1800" spc="5">
                <a:latin typeface="Calibri"/>
                <a:cs typeface="Calibri"/>
              </a:rPr>
              <a:t>social </a:t>
            </a:r>
            <a:r>
              <a:rPr dirty="0" sz="1800" spc="10">
                <a:latin typeface="Calibri"/>
                <a:cs typeface="Calibri"/>
              </a:rPr>
              <a:t>media </a:t>
            </a:r>
            <a:r>
              <a:rPr dirty="0" sz="1800" spc="5">
                <a:latin typeface="Calibri"/>
                <a:cs typeface="Calibri"/>
              </a:rPr>
              <a:t>analytics assignments  examining engagement </a:t>
            </a:r>
            <a:r>
              <a:rPr dirty="0" sz="1800" spc="10">
                <a:latin typeface="Calibri"/>
                <a:cs typeface="Calibri"/>
              </a:rPr>
              <a:t>types and  audience </a:t>
            </a:r>
            <a:r>
              <a:rPr dirty="0" sz="1800">
                <a:latin typeface="Calibri"/>
                <a:cs typeface="Calibri"/>
              </a:rPr>
              <a:t>behaviors </a:t>
            </a:r>
            <a:r>
              <a:rPr dirty="0" sz="1800" spc="5">
                <a:latin typeface="Calibri"/>
                <a:cs typeface="Calibri"/>
              </a:rPr>
              <a:t>through </a:t>
            </a:r>
            <a:r>
              <a:rPr dirty="0" sz="1800">
                <a:latin typeface="Calibri"/>
                <a:cs typeface="Calibri"/>
              </a:rPr>
              <a:t>native  </a:t>
            </a:r>
            <a:r>
              <a:rPr dirty="0" sz="1800" spc="5">
                <a:latin typeface="Calibri"/>
                <a:cs typeface="Calibri"/>
              </a:rPr>
              <a:t>analytics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5">
                <a:latin typeface="Calibri"/>
                <a:cs typeface="Calibri"/>
              </a:rPr>
              <a:t>platforms</a:t>
            </a:r>
            <a:endParaRPr sz="1800">
              <a:latin typeface="Calibri"/>
              <a:cs typeface="Calibri"/>
            </a:endParaRPr>
          </a:p>
          <a:p>
            <a:pPr marL="405130" marR="411480" indent="-392430">
              <a:lnSpc>
                <a:spcPct val="101800"/>
              </a:lnSpc>
              <a:buFont typeface="Arial"/>
              <a:buChar char="•"/>
              <a:tabLst>
                <a:tab pos="405130" algn="l"/>
                <a:tab pos="405765" algn="l"/>
              </a:tabLst>
            </a:pPr>
            <a:r>
              <a:rPr dirty="0" sz="1800" spc="10" b="1">
                <a:solidFill>
                  <a:srgbClr val="297139"/>
                </a:solidFill>
                <a:latin typeface="Calibri"/>
                <a:cs typeface="Calibri"/>
              </a:rPr>
              <a:t>J615 (Social Media): </a:t>
            </a:r>
            <a:r>
              <a:rPr dirty="0" sz="1800" spc="5">
                <a:latin typeface="Calibri"/>
                <a:cs typeface="Calibri"/>
              </a:rPr>
              <a:t>contribute  advanced-level </a:t>
            </a:r>
            <a:r>
              <a:rPr dirty="0" sz="1800">
                <a:latin typeface="Calibri"/>
                <a:cs typeface="Calibri"/>
              </a:rPr>
              <a:t>content to </a:t>
            </a:r>
            <a:r>
              <a:rPr dirty="0" sz="1800" spc="10">
                <a:latin typeface="Calibri"/>
                <a:cs typeface="Calibri"/>
              </a:rPr>
              <a:t>the hub  such as </a:t>
            </a:r>
            <a:r>
              <a:rPr dirty="0" sz="1800" spc="5">
                <a:latin typeface="Calibri"/>
                <a:cs typeface="Calibri"/>
              </a:rPr>
              <a:t>augmented </a:t>
            </a:r>
            <a:r>
              <a:rPr dirty="0" sz="1800">
                <a:latin typeface="Calibri"/>
                <a:cs typeface="Calibri"/>
              </a:rPr>
              <a:t>reality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content</a:t>
            </a:r>
            <a:endParaRPr sz="1800">
              <a:latin typeface="Calibri"/>
              <a:cs typeface="Calibri"/>
            </a:endParaRPr>
          </a:p>
          <a:p>
            <a:pPr marL="405130" marR="6350" indent="-392430">
              <a:lnSpc>
                <a:spcPct val="101800"/>
              </a:lnSpc>
              <a:buFont typeface="Arial"/>
              <a:buChar char="•"/>
              <a:tabLst>
                <a:tab pos="405130" algn="l"/>
                <a:tab pos="405765" algn="l"/>
              </a:tabLst>
            </a:pPr>
            <a:r>
              <a:rPr dirty="0" sz="1800" spc="10" b="1">
                <a:solidFill>
                  <a:srgbClr val="73C6CE"/>
                </a:solidFill>
                <a:latin typeface="Calibri"/>
                <a:cs typeface="Calibri"/>
              </a:rPr>
              <a:t>J640 </a:t>
            </a:r>
            <a:r>
              <a:rPr dirty="0" sz="1800" spc="5" b="1">
                <a:solidFill>
                  <a:srgbClr val="73C6CE"/>
                </a:solidFill>
                <a:latin typeface="Calibri"/>
                <a:cs typeface="Calibri"/>
              </a:rPr>
              <a:t>(Capstone): </a:t>
            </a:r>
            <a:r>
              <a:rPr dirty="0" sz="1800">
                <a:latin typeface="Calibri"/>
                <a:cs typeface="Calibri"/>
              </a:rPr>
              <a:t>utilize </a:t>
            </a:r>
            <a:r>
              <a:rPr dirty="0" sz="1800" spc="10">
                <a:latin typeface="Calibri"/>
                <a:cs typeface="Calibri"/>
              </a:rPr>
              <a:t>the hub </a:t>
            </a:r>
            <a:r>
              <a:rPr dirty="0" sz="1800">
                <a:latin typeface="Calibri"/>
                <a:cs typeface="Calibri"/>
              </a:rPr>
              <a:t>to </a:t>
            </a:r>
            <a:r>
              <a:rPr dirty="0" sz="1800" spc="-5">
                <a:latin typeface="Calibri"/>
                <a:cs typeface="Calibri"/>
              </a:rPr>
              <a:t>test  </a:t>
            </a:r>
            <a:r>
              <a:rPr dirty="0" sz="1800" spc="10">
                <a:latin typeface="Calibri"/>
                <a:cs typeface="Calibri"/>
              </a:rPr>
              <a:t>messages and </a:t>
            </a:r>
            <a:r>
              <a:rPr dirty="0" sz="1800">
                <a:latin typeface="Calibri"/>
                <a:cs typeface="Calibri"/>
              </a:rPr>
              <a:t>tactics </a:t>
            </a:r>
            <a:r>
              <a:rPr dirty="0" sz="1800" spc="-5">
                <a:latin typeface="Calibri"/>
                <a:cs typeface="Calibri"/>
              </a:rPr>
              <a:t>before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5">
                <a:latin typeface="Calibri"/>
                <a:cs typeface="Calibri"/>
              </a:rPr>
              <a:t>finalizing</a:t>
            </a:r>
            <a:endParaRPr sz="1800">
              <a:latin typeface="Calibri"/>
              <a:cs typeface="Calibri"/>
            </a:endParaRPr>
          </a:p>
          <a:p>
            <a:pPr marL="405130">
              <a:lnSpc>
                <a:spcPct val="100000"/>
              </a:lnSpc>
              <a:spcBef>
                <a:spcPts val="85"/>
              </a:spcBef>
            </a:pPr>
            <a:r>
              <a:rPr dirty="0" sz="1800" spc="10">
                <a:latin typeface="Calibri"/>
                <a:cs typeface="Calibri"/>
              </a:rPr>
              <a:t>them </a:t>
            </a:r>
            <a:r>
              <a:rPr dirty="0" sz="1800" spc="-5">
                <a:latin typeface="Calibri"/>
                <a:cs typeface="Calibri"/>
              </a:rPr>
              <a:t>for </a:t>
            </a:r>
            <a:r>
              <a:rPr dirty="0" sz="1800" spc="5">
                <a:latin typeface="Calibri"/>
                <a:cs typeface="Calibri"/>
              </a:rPr>
              <a:t>client</a:t>
            </a:r>
            <a:r>
              <a:rPr dirty="0" sz="1800">
                <a:latin typeface="Calibri"/>
                <a:cs typeface="Calibri"/>
              </a:rPr>
              <a:t> presentations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4930812" y="11280444"/>
            <a:ext cx="287414" cy="27958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5139865" y="10795258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5">
                <a:moveTo>
                  <a:pt x="21814" y="0"/>
                </a:moveTo>
                <a:lnTo>
                  <a:pt x="13323" y="1714"/>
                </a:lnTo>
                <a:lnTo>
                  <a:pt x="6389" y="6389"/>
                </a:lnTo>
                <a:lnTo>
                  <a:pt x="1714" y="13323"/>
                </a:lnTo>
                <a:lnTo>
                  <a:pt x="0" y="21814"/>
                </a:lnTo>
                <a:lnTo>
                  <a:pt x="1714" y="30305"/>
                </a:lnTo>
                <a:lnTo>
                  <a:pt x="6389" y="37239"/>
                </a:lnTo>
                <a:lnTo>
                  <a:pt x="13323" y="41914"/>
                </a:lnTo>
                <a:lnTo>
                  <a:pt x="21814" y="43628"/>
                </a:lnTo>
                <a:lnTo>
                  <a:pt x="30305" y="41914"/>
                </a:lnTo>
                <a:lnTo>
                  <a:pt x="37239" y="37239"/>
                </a:lnTo>
                <a:lnTo>
                  <a:pt x="41914" y="30305"/>
                </a:lnTo>
                <a:lnTo>
                  <a:pt x="43628" y="21814"/>
                </a:lnTo>
                <a:lnTo>
                  <a:pt x="41914" y="13323"/>
                </a:lnTo>
                <a:lnTo>
                  <a:pt x="37239" y="6389"/>
                </a:lnTo>
                <a:lnTo>
                  <a:pt x="30305" y="1714"/>
                </a:lnTo>
                <a:lnTo>
                  <a:pt x="218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4878091" y="10795258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5">
                <a:moveTo>
                  <a:pt x="21814" y="0"/>
                </a:moveTo>
                <a:lnTo>
                  <a:pt x="13323" y="1714"/>
                </a:lnTo>
                <a:lnTo>
                  <a:pt x="6389" y="6389"/>
                </a:lnTo>
                <a:lnTo>
                  <a:pt x="1714" y="13323"/>
                </a:lnTo>
                <a:lnTo>
                  <a:pt x="0" y="21814"/>
                </a:lnTo>
                <a:lnTo>
                  <a:pt x="1714" y="30305"/>
                </a:lnTo>
                <a:lnTo>
                  <a:pt x="6389" y="37239"/>
                </a:lnTo>
                <a:lnTo>
                  <a:pt x="13323" y="41914"/>
                </a:lnTo>
                <a:lnTo>
                  <a:pt x="21814" y="43628"/>
                </a:lnTo>
                <a:lnTo>
                  <a:pt x="30305" y="41914"/>
                </a:lnTo>
                <a:lnTo>
                  <a:pt x="37239" y="37239"/>
                </a:lnTo>
                <a:lnTo>
                  <a:pt x="41914" y="30305"/>
                </a:lnTo>
                <a:lnTo>
                  <a:pt x="43628" y="21814"/>
                </a:lnTo>
                <a:lnTo>
                  <a:pt x="41914" y="13323"/>
                </a:lnTo>
                <a:lnTo>
                  <a:pt x="37239" y="6389"/>
                </a:lnTo>
                <a:lnTo>
                  <a:pt x="30305" y="1714"/>
                </a:lnTo>
                <a:lnTo>
                  <a:pt x="218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5052606" y="10795258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5">
                <a:moveTo>
                  <a:pt x="21814" y="0"/>
                </a:moveTo>
                <a:lnTo>
                  <a:pt x="13323" y="1714"/>
                </a:lnTo>
                <a:lnTo>
                  <a:pt x="6389" y="6389"/>
                </a:lnTo>
                <a:lnTo>
                  <a:pt x="1714" y="13323"/>
                </a:lnTo>
                <a:lnTo>
                  <a:pt x="0" y="21814"/>
                </a:lnTo>
                <a:lnTo>
                  <a:pt x="1714" y="30305"/>
                </a:lnTo>
                <a:lnTo>
                  <a:pt x="6389" y="37239"/>
                </a:lnTo>
                <a:lnTo>
                  <a:pt x="13323" y="41914"/>
                </a:lnTo>
                <a:lnTo>
                  <a:pt x="21814" y="43628"/>
                </a:lnTo>
                <a:lnTo>
                  <a:pt x="30305" y="41914"/>
                </a:lnTo>
                <a:lnTo>
                  <a:pt x="37239" y="37239"/>
                </a:lnTo>
                <a:lnTo>
                  <a:pt x="41914" y="30305"/>
                </a:lnTo>
                <a:lnTo>
                  <a:pt x="43628" y="21814"/>
                </a:lnTo>
                <a:lnTo>
                  <a:pt x="41914" y="13323"/>
                </a:lnTo>
                <a:lnTo>
                  <a:pt x="37239" y="6389"/>
                </a:lnTo>
                <a:lnTo>
                  <a:pt x="30305" y="1714"/>
                </a:lnTo>
                <a:lnTo>
                  <a:pt x="218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4965350" y="10795258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5">
                <a:moveTo>
                  <a:pt x="21814" y="0"/>
                </a:moveTo>
                <a:lnTo>
                  <a:pt x="13323" y="1714"/>
                </a:lnTo>
                <a:lnTo>
                  <a:pt x="6389" y="6389"/>
                </a:lnTo>
                <a:lnTo>
                  <a:pt x="1714" y="13323"/>
                </a:lnTo>
                <a:lnTo>
                  <a:pt x="0" y="21814"/>
                </a:lnTo>
                <a:lnTo>
                  <a:pt x="1714" y="30305"/>
                </a:lnTo>
                <a:lnTo>
                  <a:pt x="6389" y="37239"/>
                </a:lnTo>
                <a:lnTo>
                  <a:pt x="13323" y="41914"/>
                </a:lnTo>
                <a:lnTo>
                  <a:pt x="21814" y="43628"/>
                </a:lnTo>
                <a:lnTo>
                  <a:pt x="30305" y="41914"/>
                </a:lnTo>
                <a:lnTo>
                  <a:pt x="37239" y="37239"/>
                </a:lnTo>
                <a:lnTo>
                  <a:pt x="41914" y="30305"/>
                </a:lnTo>
                <a:lnTo>
                  <a:pt x="43628" y="21814"/>
                </a:lnTo>
                <a:lnTo>
                  <a:pt x="41914" y="13323"/>
                </a:lnTo>
                <a:lnTo>
                  <a:pt x="37239" y="6389"/>
                </a:lnTo>
                <a:lnTo>
                  <a:pt x="30305" y="1714"/>
                </a:lnTo>
                <a:lnTo>
                  <a:pt x="218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4846679" y="10843249"/>
            <a:ext cx="368300" cy="196850"/>
          </a:xfrm>
          <a:custGeom>
            <a:avLst/>
            <a:gdLst/>
            <a:ahLst/>
            <a:cxnLst/>
            <a:rect l="l" t="t" r="r" b="b"/>
            <a:pathLst>
              <a:path w="368300" h="196850">
                <a:moveTo>
                  <a:pt x="48864" y="122160"/>
                </a:moveTo>
                <a:lnTo>
                  <a:pt x="31412" y="122160"/>
                </a:lnTo>
                <a:lnTo>
                  <a:pt x="31412" y="196329"/>
                </a:lnTo>
                <a:lnTo>
                  <a:pt x="48864" y="196329"/>
                </a:lnTo>
                <a:lnTo>
                  <a:pt x="48864" y="122160"/>
                </a:lnTo>
                <a:close/>
              </a:path>
              <a:path w="368300" h="196850">
                <a:moveTo>
                  <a:pt x="75041" y="122160"/>
                </a:moveTo>
                <a:lnTo>
                  <a:pt x="57589" y="122160"/>
                </a:lnTo>
                <a:lnTo>
                  <a:pt x="57589" y="196329"/>
                </a:lnTo>
                <a:lnTo>
                  <a:pt x="75041" y="196329"/>
                </a:lnTo>
                <a:lnTo>
                  <a:pt x="75041" y="122160"/>
                </a:lnTo>
                <a:close/>
              </a:path>
              <a:path w="368300" h="196850">
                <a:moveTo>
                  <a:pt x="162298" y="26177"/>
                </a:moveTo>
                <a:lnTo>
                  <a:pt x="118670" y="26177"/>
                </a:lnTo>
                <a:lnTo>
                  <a:pt x="118670" y="196329"/>
                </a:lnTo>
                <a:lnTo>
                  <a:pt x="136121" y="196329"/>
                </a:lnTo>
                <a:lnTo>
                  <a:pt x="136121" y="95983"/>
                </a:lnTo>
                <a:lnTo>
                  <a:pt x="162298" y="95983"/>
                </a:lnTo>
                <a:lnTo>
                  <a:pt x="162298" y="26177"/>
                </a:lnTo>
                <a:close/>
              </a:path>
              <a:path w="368300" h="196850">
                <a:moveTo>
                  <a:pt x="162298" y="95983"/>
                </a:moveTo>
                <a:lnTo>
                  <a:pt x="144847" y="95983"/>
                </a:lnTo>
                <a:lnTo>
                  <a:pt x="144847" y="196329"/>
                </a:lnTo>
                <a:lnTo>
                  <a:pt x="162298" y="196329"/>
                </a:lnTo>
                <a:lnTo>
                  <a:pt x="162298" y="95983"/>
                </a:lnTo>
                <a:close/>
              </a:path>
              <a:path w="368300" h="196850">
                <a:moveTo>
                  <a:pt x="223378" y="122160"/>
                </a:moveTo>
                <a:lnTo>
                  <a:pt x="205927" y="122160"/>
                </a:lnTo>
                <a:lnTo>
                  <a:pt x="205927" y="196329"/>
                </a:lnTo>
                <a:lnTo>
                  <a:pt x="223378" y="196329"/>
                </a:lnTo>
                <a:lnTo>
                  <a:pt x="223378" y="122160"/>
                </a:lnTo>
                <a:close/>
              </a:path>
              <a:path w="368300" h="196850">
                <a:moveTo>
                  <a:pt x="249556" y="122160"/>
                </a:moveTo>
                <a:lnTo>
                  <a:pt x="232104" y="122160"/>
                </a:lnTo>
                <a:lnTo>
                  <a:pt x="232104" y="196329"/>
                </a:lnTo>
                <a:lnTo>
                  <a:pt x="249556" y="196329"/>
                </a:lnTo>
                <a:lnTo>
                  <a:pt x="249556" y="122160"/>
                </a:lnTo>
                <a:close/>
              </a:path>
              <a:path w="368300" h="196850">
                <a:moveTo>
                  <a:pt x="336813" y="26177"/>
                </a:moveTo>
                <a:lnTo>
                  <a:pt x="293184" y="26177"/>
                </a:lnTo>
                <a:lnTo>
                  <a:pt x="293184" y="196329"/>
                </a:lnTo>
                <a:lnTo>
                  <a:pt x="310636" y="196329"/>
                </a:lnTo>
                <a:lnTo>
                  <a:pt x="310636" y="95983"/>
                </a:lnTo>
                <a:lnTo>
                  <a:pt x="336813" y="95983"/>
                </a:lnTo>
                <a:lnTo>
                  <a:pt x="336813" y="26177"/>
                </a:lnTo>
                <a:close/>
              </a:path>
              <a:path w="368300" h="196850">
                <a:moveTo>
                  <a:pt x="336813" y="95983"/>
                </a:moveTo>
                <a:lnTo>
                  <a:pt x="319361" y="95983"/>
                </a:lnTo>
                <a:lnTo>
                  <a:pt x="319361" y="196329"/>
                </a:lnTo>
                <a:lnTo>
                  <a:pt x="336813" y="196329"/>
                </a:lnTo>
                <a:lnTo>
                  <a:pt x="336813" y="95983"/>
                </a:lnTo>
                <a:close/>
              </a:path>
              <a:path w="368300" h="196850">
                <a:moveTo>
                  <a:pt x="75041" y="26177"/>
                </a:moveTo>
                <a:lnTo>
                  <a:pt x="31412" y="26177"/>
                </a:lnTo>
                <a:lnTo>
                  <a:pt x="31324" y="57589"/>
                </a:lnTo>
                <a:lnTo>
                  <a:pt x="18324" y="122160"/>
                </a:lnTo>
                <a:lnTo>
                  <a:pt x="88129" y="122160"/>
                </a:lnTo>
                <a:lnTo>
                  <a:pt x="75129" y="57589"/>
                </a:lnTo>
                <a:lnTo>
                  <a:pt x="75041" y="26177"/>
                </a:lnTo>
                <a:close/>
              </a:path>
              <a:path w="368300" h="196850">
                <a:moveTo>
                  <a:pt x="249556" y="26177"/>
                </a:moveTo>
                <a:lnTo>
                  <a:pt x="205927" y="26177"/>
                </a:lnTo>
                <a:lnTo>
                  <a:pt x="205927" y="57589"/>
                </a:lnTo>
                <a:lnTo>
                  <a:pt x="192838" y="122160"/>
                </a:lnTo>
                <a:lnTo>
                  <a:pt x="262644" y="122160"/>
                </a:lnTo>
                <a:lnTo>
                  <a:pt x="249643" y="57153"/>
                </a:lnTo>
                <a:lnTo>
                  <a:pt x="249556" y="26177"/>
                </a:lnTo>
                <a:close/>
              </a:path>
              <a:path w="368300" h="196850">
                <a:moveTo>
                  <a:pt x="93237" y="26177"/>
                </a:moveTo>
                <a:lnTo>
                  <a:pt x="75041" y="26177"/>
                </a:lnTo>
                <a:lnTo>
                  <a:pt x="89002" y="88566"/>
                </a:lnTo>
                <a:lnTo>
                  <a:pt x="92492" y="91620"/>
                </a:lnTo>
                <a:lnTo>
                  <a:pt x="100345" y="91620"/>
                </a:lnTo>
                <a:lnTo>
                  <a:pt x="103836" y="89002"/>
                </a:lnTo>
                <a:lnTo>
                  <a:pt x="104708" y="84639"/>
                </a:lnTo>
                <a:lnTo>
                  <a:pt x="114815" y="42319"/>
                </a:lnTo>
                <a:lnTo>
                  <a:pt x="96855" y="42319"/>
                </a:lnTo>
                <a:lnTo>
                  <a:pt x="93237" y="26177"/>
                </a:lnTo>
                <a:close/>
              </a:path>
              <a:path w="368300" h="196850">
                <a:moveTo>
                  <a:pt x="180460" y="26177"/>
                </a:moveTo>
                <a:lnTo>
                  <a:pt x="162298" y="26177"/>
                </a:lnTo>
                <a:lnTo>
                  <a:pt x="176259" y="88566"/>
                </a:lnTo>
                <a:lnTo>
                  <a:pt x="179750" y="91620"/>
                </a:lnTo>
                <a:lnTo>
                  <a:pt x="188039" y="91620"/>
                </a:lnTo>
                <a:lnTo>
                  <a:pt x="191529" y="89002"/>
                </a:lnTo>
                <a:lnTo>
                  <a:pt x="192503" y="84203"/>
                </a:lnTo>
                <a:lnTo>
                  <a:pt x="202091" y="42756"/>
                </a:lnTo>
                <a:lnTo>
                  <a:pt x="184113" y="42756"/>
                </a:lnTo>
                <a:lnTo>
                  <a:pt x="180460" y="26177"/>
                </a:lnTo>
                <a:close/>
              </a:path>
              <a:path w="368300" h="196850">
                <a:moveTo>
                  <a:pt x="267717" y="26177"/>
                </a:moveTo>
                <a:lnTo>
                  <a:pt x="249556" y="26177"/>
                </a:lnTo>
                <a:lnTo>
                  <a:pt x="263517" y="88566"/>
                </a:lnTo>
                <a:lnTo>
                  <a:pt x="267007" y="91620"/>
                </a:lnTo>
                <a:lnTo>
                  <a:pt x="275297" y="91620"/>
                </a:lnTo>
                <a:lnTo>
                  <a:pt x="278787" y="89002"/>
                </a:lnTo>
                <a:lnTo>
                  <a:pt x="280096" y="84639"/>
                </a:lnTo>
                <a:lnTo>
                  <a:pt x="289473" y="42756"/>
                </a:lnTo>
                <a:lnTo>
                  <a:pt x="271370" y="42756"/>
                </a:lnTo>
                <a:lnTo>
                  <a:pt x="267717" y="26177"/>
                </a:lnTo>
                <a:close/>
              </a:path>
              <a:path w="368300" h="196850">
                <a:moveTo>
                  <a:pt x="354964" y="26177"/>
                </a:moveTo>
                <a:lnTo>
                  <a:pt x="336813" y="26177"/>
                </a:lnTo>
                <a:lnTo>
                  <a:pt x="350774" y="88566"/>
                </a:lnTo>
                <a:lnTo>
                  <a:pt x="354264" y="91620"/>
                </a:lnTo>
                <a:lnTo>
                  <a:pt x="360809" y="91620"/>
                </a:lnTo>
                <a:lnTo>
                  <a:pt x="361681" y="91183"/>
                </a:lnTo>
                <a:lnTo>
                  <a:pt x="365608" y="89438"/>
                </a:lnTo>
                <a:lnTo>
                  <a:pt x="367789" y="85075"/>
                </a:lnTo>
                <a:lnTo>
                  <a:pt x="366821" y="80276"/>
                </a:lnTo>
                <a:lnTo>
                  <a:pt x="354964" y="26177"/>
                </a:lnTo>
                <a:close/>
              </a:path>
              <a:path w="368300" h="196850">
                <a:moveTo>
                  <a:pt x="59335" y="0"/>
                </a:moveTo>
                <a:lnTo>
                  <a:pt x="47118" y="0"/>
                </a:lnTo>
                <a:lnTo>
                  <a:pt x="41010" y="872"/>
                </a:lnTo>
                <a:lnTo>
                  <a:pt x="35775" y="3054"/>
                </a:lnTo>
                <a:lnTo>
                  <a:pt x="29231" y="5235"/>
                </a:lnTo>
                <a:lnTo>
                  <a:pt x="1308" y="80276"/>
                </a:lnTo>
                <a:lnTo>
                  <a:pt x="0" y="85075"/>
                </a:lnTo>
                <a:lnTo>
                  <a:pt x="3054" y="90311"/>
                </a:lnTo>
                <a:lnTo>
                  <a:pt x="8289" y="91183"/>
                </a:lnTo>
                <a:lnTo>
                  <a:pt x="13524" y="91183"/>
                </a:lnTo>
                <a:lnTo>
                  <a:pt x="17015" y="88566"/>
                </a:lnTo>
                <a:lnTo>
                  <a:pt x="18324" y="84203"/>
                </a:lnTo>
                <a:lnTo>
                  <a:pt x="31412" y="26177"/>
                </a:lnTo>
                <a:lnTo>
                  <a:pt x="93237" y="26177"/>
                </a:lnTo>
                <a:lnTo>
                  <a:pt x="70678" y="3054"/>
                </a:lnTo>
                <a:lnTo>
                  <a:pt x="65006" y="1308"/>
                </a:lnTo>
                <a:lnTo>
                  <a:pt x="59335" y="0"/>
                </a:lnTo>
                <a:close/>
              </a:path>
              <a:path w="368300" h="196850">
                <a:moveTo>
                  <a:pt x="233849" y="0"/>
                </a:moveTo>
                <a:lnTo>
                  <a:pt x="221633" y="0"/>
                </a:lnTo>
                <a:lnTo>
                  <a:pt x="215525" y="872"/>
                </a:lnTo>
                <a:lnTo>
                  <a:pt x="210290" y="3054"/>
                </a:lnTo>
                <a:lnTo>
                  <a:pt x="203745" y="5235"/>
                </a:lnTo>
                <a:lnTo>
                  <a:pt x="184113" y="42319"/>
                </a:lnTo>
                <a:lnTo>
                  <a:pt x="184113" y="42756"/>
                </a:lnTo>
                <a:lnTo>
                  <a:pt x="202091" y="42756"/>
                </a:lnTo>
                <a:lnTo>
                  <a:pt x="205927" y="26177"/>
                </a:lnTo>
                <a:lnTo>
                  <a:pt x="267717" y="26177"/>
                </a:lnTo>
                <a:lnTo>
                  <a:pt x="245193" y="3054"/>
                </a:lnTo>
                <a:lnTo>
                  <a:pt x="239521" y="1308"/>
                </a:lnTo>
                <a:lnTo>
                  <a:pt x="233849" y="0"/>
                </a:lnTo>
                <a:close/>
              </a:path>
              <a:path w="368300" h="196850">
                <a:moveTo>
                  <a:pt x="321107" y="0"/>
                </a:moveTo>
                <a:lnTo>
                  <a:pt x="308891" y="0"/>
                </a:lnTo>
                <a:lnTo>
                  <a:pt x="302783" y="872"/>
                </a:lnTo>
                <a:lnTo>
                  <a:pt x="297547" y="3054"/>
                </a:lnTo>
                <a:lnTo>
                  <a:pt x="291003" y="5235"/>
                </a:lnTo>
                <a:lnTo>
                  <a:pt x="271370" y="42756"/>
                </a:lnTo>
                <a:lnTo>
                  <a:pt x="289473" y="42756"/>
                </a:lnTo>
                <a:lnTo>
                  <a:pt x="293184" y="26177"/>
                </a:lnTo>
                <a:lnTo>
                  <a:pt x="354964" y="26177"/>
                </a:lnTo>
                <a:lnTo>
                  <a:pt x="332450" y="3054"/>
                </a:lnTo>
                <a:lnTo>
                  <a:pt x="326778" y="1308"/>
                </a:lnTo>
                <a:lnTo>
                  <a:pt x="321107" y="0"/>
                </a:lnTo>
                <a:close/>
              </a:path>
              <a:path w="368300" h="196850">
                <a:moveTo>
                  <a:pt x="146592" y="0"/>
                </a:moveTo>
                <a:lnTo>
                  <a:pt x="134376" y="0"/>
                </a:lnTo>
                <a:lnTo>
                  <a:pt x="128268" y="872"/>
                </a:lnTo>
                <a:lnTo>
                  <a:pt x="123032" y="3054"/>
                </a:lnTo>
                <a:lnTo>
                  <a:pt x="116488" y="5235"/>
                </a:lnTo>
                <a:lnTo>
                  <a:pt x="96855" y="42319"/>
                </a:lnTo>
                <a:lnTo>
                  <a:pt x="114815" y="42319"/>
                </a:lnTo>
                <a:lnTo>
                  <a:pt x="118670" y="26177"/>
                </a:lnTo>
                <a:lnTo>
                  <a:pt x="180460" y="26177"/>
                </a:lnTo>
                <a:lnTo>
                  <a:pt x="157935" y="3054"/>
                </a:lnTo>
                <a:lnTo>
                  <a:pt x="152264" y="1308"/>
                </a:lnTo>
                <a:lnTo>
                  <a:pt x="1465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4985686" y="10220442"/>
            <a:ext cx="186055" cy="368935"/>
          </a:xfrm>
          <a:custGeom>
            <a:avLst/>
            <a:gdLst/>
            <a:ahLst/>
            <a:cxnLst/>
            <a:rect l="l" t="t" r="r" b="b"/>
            <a:pathLst>
              <a:path w="186055" h="368934">
                <a:moveTo>
                  <a:pt x="103749" y="216005"/>
                </a:moveTo>
                <a:lnTo>
                  <a:pt x="77571" y="216005"/>
                </a:lnTo>
                <a:lnTo>
                  <a:pt x="77571" y="368487"/>
                </a:lnTo>
                <a:lnTo>
                  <a:pt x="140786" y="305400"/>
                </a:lnTo>
                <a:lnTo>
                  <a:pt x="103749" y="305400"/>
                </a:lnTo>
                <a:lnTo>
                  <a:pt x="103749" y="216005"/>
                </a:lnTo>
                <a:close/>
              </a:path>
              <a:path w="186055" h="368934">
                <a:moveTo>
                  <a:pt x="140877" y="215787"/>
                </a:moveTo>
                <a:lnTo>
                  <a:pt x="103749" y="215787"/>
                </a:lnTo>
                <a:lnTo>
                  <a:pt x="148640" y="260594"/>
                </a:lnTo>
                <a:lnTo>
                  <a:pt x="103749" y="305400"/>
                </a:lnTo>
                <a:lnTo>
                  <a:pt x="140786" y="305400"/>
                </a:lnTo>
                <a:lnTo>
                  <a:pt x="185683" y="260594"/>
                </a:lnTo>
                <a:lnTo>
                  <a:pt x="140877" y="215787"/>
                </a:lnTo>
                <a:close/>
              </a:path>
              <a:path w="186055" h="368934">
                <a:moveTo>
                  <a:pt x="18498" y="93409"/>
                </a:moveTo>
                <a:lnTo>
                  <a:pt x="0" y="111907"/>
                </a:lnTo>
                <a:lnTo>
                  <a:pt x="72336" y="184243"/>
                </a:lnTo>
                <a:lnTo>
                  <a:pt x="0" y="256580"/>
                </a:lnTo>
                <a:lnTo>
                  <a:pt x="18498" y="275078"/>
                </a:lnTo>
                <a:lnTo>
                  <a:pt x="77571" y="216005"/>
                </a:lnTo>
                <a:lnTo>
                  <a:pt x="103749" y="216005"/>
                </a:lnTo>
                <a:lnTo>
                  <a:pt x="103749" y="215787"/>
                </a:lnTo>
                <a:lnTo>
                  <a:pt x="140877" y="215787"/>
                </a:lnTo>
                <a:lnTo>
                  <a:pt x="109333" y="184243"/>
                </a:lnTo>
                <a:lnTo>
                  <a:pt x="140746" y="152831"/>
                </a:lnTo>
                <a:lnTo>
                  <a:pt x="103749" y="152831"/>
                </a:lnTo>
                <a:lnTo>
                  <a:pt x="103749" y="152482"/>
                </a:lnTo>
                <a:lnTo>
                  <a:pt x="77571" y="152482"/>
                </a:lnTo>
                <a:lnTo>
                  <a:pt x="18498" y="93409"/>
                </a:lnTo>
                <a:close/>
              </a:path>
              <a:path w="186055" h="368934">
                <a:moveTo>
                  <a:pt x="140786" y="63087"/>
                </a:moveTo>
                <a:lnTo>
                  <a:pt x="103749" y="63087"/>
                </a:lnTo>
                <a:lnTo>
                  <a:pt x="148640" y="107893"/>
                </a:lnTo>
                <a:lnTo>
                  <a:pt x="103749" y="152831"/>
                </a:lnTo>
                <a:lnTo>
                  <a:pt x="140746" y="152831"/>
                </a:lnTo>
                <a:lnTo>
                  <a:pt x="185683" y="107893"/>
                </a:lnTo>
                <a:lnTo>
                  <a:pt x="140786" y="63087"/>
                </a:lnTo>
                <a:close/>
              </a:path>
              <a:path w="186055" h="368934">
                <a:moveTo>
                  <a:pt x="77571" y="0"/>
                </a:moveTo>
                <a:lnTo>
                  <a:pt x="77571" y="152482"/>
                </a:lnTo>
                <a:lnTo>
                  <a:pt x="103749" y="152482"/>
                </a:lnTo>
                <a:lnTo>
                  <a:pt x="103749" y="63087"/>
                </a:lnTo>
                <a:lnTo>
                  <a:pt x="140786" y="63087"/>
                </a:lnTo>
                <a:lnTo>
                  <a:pt x="775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4906195" y="9786359"/>
            <a:ext cx="349250" cy="244475"/>
          </a:xfrm>
          <a:custGeom>
            <a:avLst/>
            <a:gdLst/>
            <a:ahLst/>
            <a:cxnLst/>
            <a:rect l="l" t="t" r="r" b="b"/>
            <a:pathLst>
              <a:path w="349250" h="244475">
                <a:moveTo>
                  <a:pt x="341176" y="0"/>
                </a:moveTo>
                <a:lnTo>
                  <a:pt x="7853" y="0"/>
                </a:lnTo>
                <a:lnTo>
                  <a:pt x="0" y="7853"/>
                </a:lnTo>
                <a:lnTo>
                  <a:pt x="0" y="236466"/>
                </a:lnTo>
                <a:lnTo>
                  <a:pt x="7853" y="244320"/>
                </a:lnTo>
                <a:lnTo>
                  <a:pt x="341176" y="244320"/>
                </a:lnTo>
                <a:lnTo>
                  <a:pt x="349029" y="236466"/>
                </a:lnTo>
                <a:lnTo>
                  <a:pt x="349029" y="235594"/>
                </a:lnTo>
                <a:lnTo>
                  <a:pt x="150082" y="235594"/>
                </a:lnTo>
                <a:lnTo>
                  <a:pt x="148337" y="233849"/>
                </a:lnTo>
                <a:lnTo>
                  <a:pt x="148337" y="228614"/>
                </a:lnTo>
                <a:lnTo>
                  <a:pt x="150082" y="226869"/>
                </a:lnTo>
                <a:lnTo>
                  <a:pt x="349029" y="226869"/>
                </a:lnTo>
                <a:lnTo>
                  <a:pt x="349029" y="218143"/>
                </a:lnTo>
                <a:lnTo>
                  <a:pt x="26177" y="218143"/>
                </a:lnTo>
                <a:lnTo>
                  <a:pt x="26177" y="26177"/>
                </a:lnTo>
                <a:lnTo>
                  <a:pt x="349029" y="26177"/>
                </a:lnTo>
                <a:lnTo>
                  <a:pt x="349029" y="17451"/>
                </a:lnTo>
                <a:lnTo>
                  <a:pt x="171897" y="17451"/>
                </a:lnTo>
                <a:lnTo>
                  <a:pt x="170151" y="15706"/>
                </a:lnTo>
                <a:lnTo>
                  <a:pt x="170151" y="10470"/>
                </a:lnTo>
                <a:lnTo>
                  <a:pt x="171897" y="8725"/>
                </a:lnTo>
                <a:lnTo>
                  <a:pt x="349029" y="8725"/>
                </a:lnTo>
                <a:lnTo>
                  <a:pt x="349029" y="7853"/>
                </a:lnTo>
                <a:lnTo>
                  <a:pt x="341176" y="0"/>
                </a:lnTo>
                <a:close/>
              </a:path>
              <a:path w="349250" h="244475">
                <a:moveTo>
                  <a:pt x="349029" y="226869"/>
                </a:moveTo>
                <a:lnTo>
                  <a:pt x="198946" y="226869"/>
                </a:lnTo>
                <a:lnTo>
                  <a:pt x="200691" y="228614"/>
                </a:lnTo>
                <a:lnTo>
                  <a:pt x="200691" y="233849"/>
                </a:lnTo>
                <a:lnTo>
                  <a:pt x="198946" y="235594"/>
                </a:lnTo>
                <a:lnTo>
                  <a:pt x="349029" y="235594"/>
                </a:lnTo>
                <a:lnTo>
                  <a:pt x="349029" y="226869"/>
                </a:lnTo>
                <a:close/>
              </a:path>
              <a:path w="349250" h="244475">
                <a:moveTo>
                  <a:pt x="349029" y="26177"/>
                </a:moveTo>
                <a:lnTo>
                  <a:pt x="322852" y="26177"/>
                </a:lnTo>
                <a:lnTo>
                  <a:pt x="322852" y="218143"/>
                </a:lnTo>
                <a:lnTo>
                  <a:pt x="349029" y="218143"/>
                </a:lnTo>
                <a:lnTo>
                  <a:pt x="349029" y="26177"/>
                </a:lnTo>
                <a:close/>
              </a:path>
              <a:path w="349250" h="244475">
                <a:moveTo>
                  <a:pt x="349029" y="8725"/>
                </a:moveTo>
                <a:lnTo>
                  <a:pt x="177132" y="8725"/>
                </a:lnTo>
                <a:lnTo>
                  <a:pt x="178877" y="10470"/>
                </a:lnTo>
                <a:lnTo>
                  <a:pt x="178877" y="15706"/>
                </a:lnTo>
                <a:lnTo>
                  <a:pt x="177132" y="17451"/>
                </a:lnTo>
                <a:lnTo>
                  <a:pt x="349029" y="17451"/>
                </a:lnTo>
                <a:lnTo>
                  <a:pt x="349029" y="87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4911319" y="11774520"/>
            <a:ext cx="305435" cy="297180"/>
          </a:xfrm>
          <a:custGeom>
            <a:avLst/>
            <a:gdLst/>
            <a:ahLst/>
            <a:cxnLst/>
            <a:rect l="l" t="t" r="r" b="b"/>
            <a:pathLst>
              <a:path w="305434" h="297179">
                <a:moveTo>
                  <a:pt x="248683" y="257409"/>
                </a:moveTo>
                <a:lnTo>
                  <a:pt x="231232" y="257409"/>
                </a:lnTo>
                <a:lnTo>
                  <a:pt x="231232" y="296675"/>
                </a:lnTo>
                <a:lnTo>
                  <a:pt x="292312" y="296675"/>
                </a:lnTo>
                <a:lnTo>
                  <a:pt x="292312" y="279223"/>
                </a:lnTo>
                <a:lnTo>
                  <a:pt x="248683" y="279223"/>
                </a:lnTo>
                <a:lnTo>
                  <a:pt x="248683" y="257409"/>
                </a:lnTo>
                <a:close/>
              </a:path>
              <a:path w="305434" h="297179">
                <a:moveTo>
                  <a:pt x="52354" y="183240"/>
                </a:moveTo>
                <a:lnTo>
                  <a:pt x="34902" y="183240"/>
                </a:lnTo>
                <a:lnTo>
                  <a:pt x="34902" y="261772"/>
                </a:lnTo>
                <a:lnTo>
                  <a:pt x="36960" y="271961"/>
                </a:lnTo>
                <a:lnTo>
                  <a:pt x="42570" y="280282"/>
                </a:lnTo>
                <a:lnTo>
                  <a:pt x="50891" y="285892"/>
                </a:lnTo>
                <a:lnTo>
                  <a:pt x="61080" y="287949"/>
                </a:lnTo>
                <a:lnTo>
                  <a:pt x="135248" y="287949"/>
                </a:lnTo>
                <a:lnTo>
                  <a:pt x="145440" y="285892"/>
                </a:lnTo>
                <a:lnTo>
                  <a:pt x="153760" y="280282"/>
                </a:lnTo>
                <a:lnTo>
                  <a:pt x="159369" y="271961"/>
                </a:lnTo>
                <a:lnTo>
                  <a:pt x="159665" y="270497"/>
                </a:lnTo>
                <a:lnTo>
                  <a:pt x="56263" y="270497"/>
                </a:lnTo>
                <a:lnTo>
                  <a:pt x="52354" y="266591"/>
                </a:lnTo>
                <a:lnTo>
                  <a:pt x="52354" y="183240"/>
                </a:lnTo>
                <a:close/>
              </a:path>
              <a:path w="305434" h="297179">
                <a:moveTo>
                  <a:pt x="292312" y="257409"/>
                </a:moveTo>
                <a:lnTo>
                  <a:pt x="274860" y="257409"/>
                </a:lnTo>
                <a:lnTo>
                  <a:pt x="274860" y="279223"/>
                </a:lnTo>
                <a:lnTo>
                  <a:pt x="292312" y="279223"/>
                </a:lnTo>
                <a:lnTo>
                  <a:pt x="292312" y="257409"/>
                </a:lnTo>
                <a:close/>
              </a:path>
              <a:path w="305434" h="297179">
                <a:moveTo>
                  <a:pt x="244320" y="4362"/>
                </a:moveTo>
                <a:lnTo>
                  <a:pt x="170151" y="4362"/>
                </a:lnTo>
                <a:lnTo>
                  <a:pt x="159963" y="6419"/>
                </a:lnTo>
                <a:lnTo>
                  <a:pt x="151642" y="12029"/>
                </a:lnTo>
                <a:lnTo>
                  <a:pt x="146032" y="20350"/>
                </a:lnTo>
                <a:lnTo>
                  <a:pt x="143974" y="30540"/>
                </a:lnTo>
                <a:lnTo>
                  <a:pt x="143974" y="266591"/>
                </a:lnTo>
                <a:lnTo>
                  <a:pt x="140071" y="270497"/>
                </a:lnTo>
                <a:lnTo>
                  <a:pt x="159665" y="270497"/>
                </a:lnTo>
                <a:lnTo>
                  <a:pt x="161426" y="261772"/>
                </a:lnTo>
                <a:lnTo>
                  <a:pt x="161426" y="25720"/>
                </a:lnTo>
                <a:lnTo>
                  <a:pt x="165335" y="21814"/>
                </a:lnTo>
                <a:lnTo>
                  <a:pt x="268736" y="21814"/>
                </a:lnTo>
                <a:lnTo>
                  <a:pt x="268441" y="20350"/>
                </a:lnTo>
                <a:lnTo>
                  <a:pt x="262832" y="12029"/>
                </a:lnTo>
                <a:lnTo>
                  <a:pt x="254511" y="6419"/>
                </a:lnTo>
                <a:lnTo>
                  <a:pt x="244320" y="4362"/>
                </a:lnTo>
                <a:close/>
              </a:path>
              <a:path w="305434" h="297179">
                <a:moveTo>
                  <a:pt x="292312" y="113434"/>
                </a:moveTo>
                <a:lnTo>
                  <a:pt x="231232" y="113434"/>
                </a:lnTo>
                <a:lnTo>
                  <a:pt x="231232" y="135859"/>
                </a:lnTo>
                <a:lnTo>
                  <a:pt x="223547" y="137843"/>
                </a:lnTo>
                <a:lnTo>
                  <a:pt x="218172" y="144763"/>
                </a:lnTo>
                <a:lnTo>
                  <a:pt x="218143" y="257409"/>
                </a:lnTo>
                <a:lnTo>
                  <a:pt x="305400" y="257409"/>
                </a:lnTo>
                <a:lnTo>
                  <a:pt x="305377" y="144763"/>
                </a:lnTo>
                <a:lnTo>
                  <a:pt x="300002" y="137843"/>
                </a:lnTo>
                <a:lnTo>
                  <a:pt x="292312" y="135859"/>
                </a:lnTo>
                <a:lnTo>
                  <a:pt x="292312" y="113434"/>
                </a:lnTo>
                <a:close/>
              </a:path>
              <a:path w="305434" h="297179">
                <a:moveTo>
                  <a:pt x="87257" y="39265"/>
                </a:moveTo>
                <a:lnTo>
                  <a:pt x="0" y="39265"/>
                </a:lnTo>
                <a:lnTo>
                  <a:pt x="29" y="151911"/>
                </a:lnTo>
                <a:lnTo>
                  <a:pt x="5404" y="158831"/>
                </a:lnTo>
                <a:lnTo>
                  <a:pt x="13088" y="160815"/>
                </a:lnTo>
                <a:lnTo>
                  <a:pt x="13088" y="183240"/>
                </a:lnTo>
                <a:lnTo>
                  <a:pt x="74168" y="183240"/>
                </a:lnTo>
                <a:lnTo>
                  <a:pt x="74168" y="160815"/>
                </a:lnTo>
                <a:lnTo>
                  <a:pt x="81859" y="158831"/>
                </a:lnTo>
                <a:lnTo>
                  <a:pt x="87234" y="151911"/>
                </a:lnTo>
                <a:lnTo>
                  <a:pt x="87257" y="39265"/>
                </a:lnTo>
                <a:close/>
              </a:path>
              <a:path w="305434" h="297179">
                <a:moveTo>
                  <a:pt x="268736" y="21814"/>
                </a:moveTo>
                <a:lnTo>
                  <a:pt x="249143" y="21814"/>
                </a:lnTo>
                <a:lnTo>
                  <a:pt x="253046" y="25720"/>
                </a:lnTo>
                <a:lnTo>
                  <a:pt x="253046" y="113434"/>
                </a:lnTo>
                <a:lnTo>
                  <a:pt x="270497" y="113434"/>
                </a:lnTo>
                <a:lnTo>
                  <a:pt x="270497" y="30540"/>
                </a:lnTo>
                <a:lnTo>
                  <a:pt x="268736" y="21814"/>
                </a:lnTo>
                <a:close/>
              </a:path>
              <a:path w="305434" h="297179">
                <a:moveTo>
                  <a:pt x="74168" y="0"/>
                </a:moveTo>
                <a:lnTo>
                  <a:pt x="13088" y="0"/>
                </a:lnTo>
                <a:lnTo>
                  <a:pt x="13088" y="39265"/>
                </a:lnTo>
                <a:lnTo>
                  <a:pt x="30540" y="39265"/>
                </a:lnTo>
                <a:lnTo>
                  <a:pt x="30540" y="17451"/>
                </a:lnTo>
                <a:lnTo>
                  <a:pt x="74168" y="17451"/>
                </a:lnTo>
                <a:lnTo>
                  <a:pt x="74168" y="0"/>
                </a:lnTo>
                <a:close/>
              </a:path>
              <a:path w="305434" h="297179">
                <a:moveTo>
                  <a:pt x="74168" y="17451"/>
                </a:moveTo>
                <a:lnTo>
                  <a:pt x="56717" y="17451"/>
                </a:lnTo>
                <a:lnTo>
                  <a:pt x="56717" y="39265"/>
                </a:lnTo>
                <a:lnTo>
                  <a:pt x="74168" y="39265"/>
                </a:lnTo>
                <a:lnTo>
                  <a:pt x="74168" y="1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4932372" y="12307637"/>
            <a:ext cx="297180" cy="296545"/>
          </a:xfrm>
          <a:custGeom>
            <a:avLst/>
            <a:gdLst/>
            <a:ahLst/>
            <a:cxnLst/>
            <a:rect l="l" t="t" r="r" b="b"/>
            <a:pathLst>
              <a:path w="297180" h="296545">
                <a:moveTo>
                  <a:pt x="290567" y="0"/>
                </a:moveTo>
                <a:lnTo>
                  <a:pt x="284895" y="0"/>
                </a:lnTo>
                <a:lnTo>
                  <a:pt x="284022" y="436"/>
                </a:lnTo>
                <a:lnTo>
                  <a:pt x="2617" y="94237"/>
                </a:lnTo>
                <a:lnTo>
                  <a:pt x="0" y="97728"/>
                </a:lnTo>
                <a:lnTo>
                  <a:pt x="0" y="105581"/>
                </a:lnTo>
                <a:lnTo>
                  <a:pt x="2617" y="109071"/>
                </a:lnTo>
                <a:lnTo>
                  <a:pt x="6544" y="110380"/>
                </a:lnTo>
                <a:lnTo>
                  <a:pt x="138302" y="157935"/>
                </a:lnTo>
                <a:lnTo>
                  <a:pt x="185858" y="289694"/>
                </a:lnTo>
                <a:lnTo>
                  <a:pt x="187167" y="293621"/>
                </a:lnTo>
                <a:lnTo>
                  <a:pt x="190657" y="296238"/>
                </a:lnTo>
                <a:lnTo>
                  <a:pt x="198510" y="296238"/>
                </a:lnTo>
                <a:lnTo>
                  <a:pt x="202000" y="293621"/>
                </a:lnTo>
                <a:lnTo>
                  <a:pt x="221167" y="236031"/>
                </a:lnTo>
                <a:lnTo>
                  <a:pt x="194147" y="236031"/>
                </a:lnTo>
                <a:lnTo>
                  <a:pt x="163171" y="149646"/>
                </a:lnTo>
                <a:lnTo>
                  <a:pt x="158808" y="137866"/>
                </a:lnTo>
                <a:lnTo>
                  <a:pt x="147028" y="133503"/>
                </a:lnTo>
                <a:lnTo>
                  <a:pt x="60643" y="102527"/>
                </a:lnTo>
                <a:lnTo>
                  <a:pt x="260899" y="35775"/>
                </a:lnTo>
                <a:lnTo>
                  <a:pt x="287816" y="35775"/>
                </a:lnTo>
                <a:lnTo>
                  <a:pt x="295802" y="11779"/>
                </a:lnTo>
                <a:lnTo>
                  <a:pt x="296675" y="8725"/>
                </a:lnTo>
                <a:lnTo>
                  <a:pt x="296238" y="5671"/>
                </a:lnTo>
                <a:lnTo>
                  <a:pt x="294493" y="3490"/>
                </a:lnTo>
                <a:lnTo>
                  <a:pt x="293184" y="1745"/>
                </a:lnTo>
                <a:lnTo>
                  <a:pt x="290567" y="0"/>
                </a:lnTo>
                <a:close/>
              </a:path>
              <a:path w="297180" h="296545">
                <a:moveTo>
                  <a:pt x="287816" y="35775"/>
                </a:moveTo>
                <a:lnTo>
                  <a:pt x="260899" y="35775"/>
                </a:lnTo>
                <a:lnTo>
                  <a:pt x="194147" y="236031"/>
                </a:lnTo>
                <a:lnTo>
                  <a:pt x="221167" y="236031"/>
                </a:lnTo>
                <a:lnTo>
                  <a:pt x="287816" y="357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5120847" y="12850749"/>
            <a:ext cx="132849" cy="23035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4900523" y="12815846"/>
            <a:ext cx="194310" cy="297180"/>
          </a:xfrm>
          <a:custGeom>
            <a:avLst/>
            <a:gdLst/>
            <a:ahLst/>
            <a:cxnLst/>
            <a:rect l="l" t="t" r="r" b="b"/>
            <a:pathLst>
              <a:path w="194309" h="297180">
                <a:moveTo>
                  <a:pt x="194147" y="0"/>
                </a:moveTo>
                <a:lnTo>
                  <a:pt x="84639" y="89875"/>
                </a:lnTo>
                <a:lnTo>
                  <a:pt x="0" y="89875"/>
                </a:lnTo>
                <a:lnTo>
                  <a:pt x="0" y="206799"/>
                </a:lnTo>
                <a:lnTo>
                  <a:pt x="84639" y="206799"/>
                </a:lnTo>
                <a:lnTo>
                  <a:pt x="194147" y="296675"/>
                </a:lnTo>
                <a:lnTo>
                  <a:pt x="19414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4959637" y="13317855"/>
            <a:ext cx="318489" cy="23146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4959637" y="13305155"/>
            <a:ext cx="297180" cy="0"/>
          </a:xfrm>
          <a:custGeom>
            <a:avLst/>
            <a:gdLst/>
            <a:ahLst/>
            <a:cxnLst/>
            <a:rect l="l" t="t" r="r" b="b"/>
            <a:pathLst>
              <a:path w="297180" h="0">
                <a:moveTo>
                  <a:pt x="0" y="0"/>
                </a:moveTo>
                <a:lnTo>
                  <a:pt x="29667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5230135" y="13318090"/>
            <a:ext cx="26670" cy="52705"/>
          </a:xfrm>
          <a:custGeom>
            <a:avLst/>
            <a:gdLst/>
            <a:ahLst/>
            <a:cxnLst/>
            <a:rect l="l" t="t" r="r" b="b"/>
            <a:pathLst>
              <a:path w="26669" h="52705">
                <a:moveTo>
                  <a:pt x="26177" y="0"/>
                </a:moveTo>
                <a:lnTo>
                  <a:pt x="0" y="0"/>
                </a:lnTo>
                <a:lnTo>
                  <a:pt x="0" y="52354"/>
                </a:lnTo>
                <a:lnTo>
                  <a:pt x="26177" y="52354"/>
                </a:lnTo>
                <a:lnTo>
                  <a:pt x="261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4956042" y="13798639"/>
            <a:ext cx="297180" cy="297180"/>
          </a:xfrm>
          <a:custGeom>
            <a:avLst/>
            <a:gdLst/>
            <a:ahLst/>
            <a:cxnLst/>
            <a:rect l="l" t="t" r="r" b="b"/>
            <a:pathLst>
              <a:path w="297180" h="297180">
                <a:moveTo>
                  <a:pt x="253046" y="0"/>
                </a:moveTo>
                <a:lnTo>
                  <a:pt x="0" y="0"/>
                </a:lnTo>
                <a:lnTo>
                  <a:pt x="0" y="261772"/>
                </a:lnTo>
                <a:lnTo>
                  <a:pt x="2754" y="275324"/>
                </a:lnTo>
                <a:lnTo>
                  <a:pt x="10252" y="286422"/>
                </a:lnTo>
                <a:lnTo>
                  <a:pt x="21350" y="293921"/>
                </a:lnTo>
                <a:lnTo>
                  <a:pt x="34902" y="296675"/>
                </a:lnTo>
                <a:lnTo>
                  <a:pt x="261772" y="296675"/>
                </a:lnTo>
                <a:lnTo>
                  <a:pt x="275324" y="293921"/>
                </a:lnTo>
                <a:lnTo>
                  <a:pt x="286422" y="286422"/>
                </a:lnTo>
                <a:lnTo>
                  <a:pt x="293921" y="275324"/>
                </a:lnTo>
                <a:lnTo>
                  <a:pt x="294901" y="270497"/>
                </a:lnTo>
                <a:lnTo>
                  <a:pt x="30103" y="270497"/>
                </a:lnTo>
                <a:lnTo>
                  <a:pt x="26177" y="266571"/>
                </a:lnTo>
                <a:lnTo>
                  <a:pt x="26177" y="26177"/>
                </a:lnTo>
                <a:lnTo>
                  <a:pt x="253046" y="26177"/>
                </a:lnTo>
                <a:lnTo>
                  <a:pt x="253046" y="0"/>
                </a:lnTo>
                <a:close/>
              </a:path>
              <a:path w="297180" h="297180">
                <a:moveTo>
                  <a:pt x="296675" y="26177"/>
                </a:moveTo>
                <a:lnTo>
                  <a:pt x="226869" y="26177"/>
                </a:lnTo>
                <a:lnTo>
                  <a:pt x="226869" y="264826"/>
                </a:lnTo>
                <a:lnTo>
                  <a:pt x="227305" y="267880"/>
                </a:lnTo>
                <a:lnTo>
                  <a:pt x="228178" y="270497"/>
                </a:lnTo>
                <a:lnTo>
                  <a:pt x="256972" y="270497"/>
                </a:lnTo>
                <a:lnTo>
                  <a:pt x="253046" y="266571"/>
                </a:lnTo>
                <a:lnTo>
                  <a:pt x="253046" y="52354"/>
                </a:lnTo>
                <a:lnTo>
                  <a:pt x="296675" y="52354"/>
                </a:lnTo>
                <a:lnTo>
                  <a:pt x="296675" y="26177"/>
                </a:lnTo>
                <a:close/>
              </a:path>
              <a:path w="297180" h="297180">
                <a:moveTo>
                  <a:pt x="296675" y="52354"/>
                </a:moveTo>
                <a:lnTo>
                  <a:pt x="270497" y="52354"/>
                </a:lnTo>
                <a:lnTo>
                  <a:pt x="270497" y="266571"/>
                </a:lnTo>
                <a:lnTo>
                  <a:pt x="266571" y="270497"/>
                </a:lnTo>
                <a:lnTo>
                  <a:pt x="294901" y="270497"/>
                </a:lnTo>
                <a:lnTo>
                  <a:pt x="296675" y="261772"/>
                </a:lnTo>
                <a:lnTo>
                  <a:pt x="296675" y="523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4999670" y="13859719"/>
            <a:ext cx="166370" cy="0"/>
          </a:xfrm>
          <a:custGeom>
            <a:avLst/>
            <a:gdLst/>
            <a:ahLst/>
            <a:cxnLst/>
            <a:rect l="l" t="t" r="r" b="b"/>
            <a:pathLst>
              <a:path w="166369" h="0">
                <a:moveTo>
                  <a:pt x="0" y="0"/>
                </a:moveTo>
                <a:lnTo>
                  <a:pt x="165789" y="0"/>
                </a:lnTo>
              </a:path>
            </a:pathLst>
          </a:custGeom>
          <a:ln w="1745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5091291" y="13885898"/>
            <a:ext cx="74295" cy="17780"/>
          </a:xfrm>
          <a:custGeom>
            <a:avLst/>
            <a:gdLst/>
            <a:ahLst/>
            <a:cxnLst/>
            <a:rect l="l" t="t" r="r" b="b"/>
            <a:pathLst>
              <a:path w="74294" h="17780">
                <a:moveTo>
                  <a:pt x="0" y="17451"/>
                </a:moveTo>
                <a:lnTo>
                  <a:pt x="74168" y="17451"/>
                </a:lnTo>
                <a:lnTo>
                  <a:pt x="74168" y="0"/>
                </a:lnTo>
                <a:lnTo>
                  <a:pt x="0" y="0"/>
                </a:lnTo>
                <a:lnTo>
                  <a:pt x="0" y="1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5091291" y="13920801"/>
            <a:ext cx="74295" cy="17780"/>
          </a:xfrm>
          <a:custGeom>
            <a:avLst/>
            <a:gdLst/>
            <a:ahLst/>
            <a:cxnLst/>
            <a:rect l="l" t="t" r="r" b="b"/>
            <a:pathLst>
              <a:path w="74294" h="17780">
                <a:moveTo>
                  <a:pt x="0" y="17451"/>
                </a:moveTo>
                <a:lnTo>
                  <a:pt x="74168" y="17451"/>
                </a:lnTo>
                <a:lnTo>
                  <a:pt x="74168" y="0"/>
                </a:lnTo>
                <a:lnTo>
                  <a:pt x="0" y="0"/>
                </a:lnTo>
                <a:lnTo>
                  <a:pt x="0" y="1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4999670" y="13885898"/>
            <a:ext cx="74295" cy="52705"/>
          </a:xfrm>
          <a:custGeom>
            <a:avLst/>
            <a:gdLst/>
            <a:ahLst/>
            <a:cxnLst/>
            <a:rect l="l" t="t" r="r" b="b"/>
            <a:pathLst>
              <a:path w="74294" h="52705">
                <a:moveTo>
                  <a:pt x="0" y="52354"/>
                </a:moveTo>
                <a:lnTo>
                  <a:pt x="74168" y="52354"/>
                </a:lnTo>
                <a:lnTo>
                  <a:pt x="74168" y="0"/>
                </a:lnTo>
                <a:lnTo>
                  <a:pt x="0" y="0"/>
                </a:lnTo>
                <a:lnTo>
                  <a:pt x="0" y="523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4999670" y="13964429"/>
            <a:ext cx="166370" cy="0"/>
          </a:xfrm>
          <a:custGeom>
            <a:avLst/>
            <a:gdLst/>
            <a:ahLst/>
            <a:cxnLst/>
            <a:rect l="l" t="t" r="r" b="b"/>
            <a:pathLst>
              <a:path w="166369" h="0">
                <a:moveTo>
                  <a:pt x="0" y="0"/>
                </a:moveTo>
                <a:lnTo>
                  <a:pt x="165789" y="0"/>
                </a:lnTo>
              </a:path>
            </a:pathLst>
          </a:custGeom>
          <a:ln w="1745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5091291" y="13990606"/>
            <a:ext cx="74295" cy="52705"/>
          </a:xfrm>
          <a:custGeom>
            <a:avLst/>
            <a:gdLst/>
            <a:ahLst/>
            <a:cxnLst/>
            <a:rect l="l" t="t" r="r" b="b"/>
            <a:pathLst>
              <a:path w="74294" h="52705">
                <a:moveTo>
                  <a:pt x="0" y="52354"/>
                </a:moveTo>
                <a:lnTo>
                  <a:pt x="74168" y="52354"/>
                </a:lnTo>
                <a:lnTo>
                  <a:pt x="74168" y="0"/>
                </a:lnTo>
                <a:lnTo>
                  <a:pt x="0" y="0"/>
                </a:lnTo>
                <a:lnTo>
                  <a:pt x="0" y="523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4999670" y="13990606"/>
            <a:ext cx="74295" cy="17780"/>
          </a:xfrm>
          <a:custGeom>
            <a:avLst/>
            <a:gdLst/>
            <a:ahLst/>
            <a:cxnLst/>
            <a:rect l="l" t="t" r="r" b="b"/>
            <a:pathLst>
              <a:path w="74294" h="17780">
                <a:moveTo>
                  <a:pt x="0" y="17451"/>
                </a:moveTo>
                <a:lnTo>
                  <a:pt x="74168" y="17451"/>
                </a:lnTo>
                <a:lnTo>
                  <a:pt x="74168" y="0"/>
                </a:lnTo>
                <a:lnTo>
                  <a:pt x="0" y="0"/>
                </a:lnTo>
                <a:lnTo>
                  <a:pt x="0" y="1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4999670" y="14025509"/>
            <a:ext cx="74295" cy="17780"/>
          </a:xfrm>
          <a:custGeom>
            <a:avLst/>
            <a:gdLst/>
            <a:ahLst/>
            <a:cxnLst/>
            <a:rect l="l" t="t" r="r" b="b"/>
            <a:pathLst>
              <a:path w="74294" h="17780">
                <a:moveTo>
                  <a:pt x="0" y="17451"/>
                </a:moveTo>
                <a:lnTo>
                  <a:pt x="74168" y="17451"/>
                </a:lnTo>
                <a:lnTo>
                  <a:pt x="74168" y="0"/>
                </a:lnTo>
                <a:lnTo>
                  <a:pt x="0" y="0"/>
                </a:lnTo>
                <a:lnTo>
                  <a:pt x="0" y="1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4994249" y="14329629"/>
            <a:ext cx="240029" cy="262255"/>
          </a:xfrm>
          <a:custGeom>
            <a:avLst/>
            <a:gdLst/>
            <a:ahLst/>
            <a:cxnLst/>
            <a:rect l="l" t="t" r="r" b="b"/>
            <a:pathLst>
              <a:path w="240030" h="262255">
                <a:moveTo>
                  <a:pt x="77170" y="52386"/>
                </a:moveTo>
                <a:lnTo>
                  <a:pt x="65797" y="55164"/>
                </a:lnTo>
                <a:lnTo>
                  <a:pt x="56294" y="62004"/>
                </a:lnTo>
                <a:lnTo>
                  <a:pt x="49922" y="72325"/>
                </a:lnTo>
                <a:lnTo>
                  <a:pt x="48037" y="82399"/>
                </a:lnTo>
                <a:lnTo>
                  <a:pt x="49512" y="92276"/>
                </a:lnTo>
                <a:lnTo>
                  <a:pt x="54087" y="101152"/>
                </a:lnTo>
                <a:lnTo>
                  <a:pt x="61504" y="108224"/>
                </a:lnTo>
                <a:lnTo>
                  <a:pt x="32401" y="200716"/>
                </a:lnTo>
                <a:lnTo>
                  <a:pt x="30615" y="200716"/>
                </a:lnTo>
                <a:lnTo>
                  <a:pt x="18720" y="203088"/>
                </a:lnTo>
                <a:lnTo>
                  <a:pt x="8996" y="209610"/>
                </a:lnTo>
                <a:lnTo>
                  <a:pt x="2428" y="219302"/>
                </a:lnTo>
                <a:lnTo>
                  <a:pt x="0" y="231184"/>
                </a:lnTo>
                <a:lnTo>
                  <a:pt x="2371" y="243077"/>
                </a:lnTo>
                <a:lnTo>
                  <a:pt x="8893" y="252800"/>
                </a:lnTo>
                <a:lnTo>
                  <a:pt x="18586" y="259368"/>
                </a:lnTo>
                <a:lnTo>
                  <a:pt x="30470" y="261797"/>
                </a:lnTo>
                <a:lnTo>
                  <a:pt x="42361" y="259425"/>
                </a:lnTo>
                <a:lnTo>
                  <a:pt x="52083" y="252903"/>
                </a:lnTo>
                <a:lnTo>
                  <a:pt x="58651" y="243211"/>
                </a:lnTo>
                <a:lnTo>
                  <a:pt x="61080" y="231329"/>
                </a:lnTo>
                <a:lnTo>
                  <a:pt x="60261" y="224229"/>
                </a:lnTo>
                <a:lnTo>
                  <a:pt x="57857" y="217598"/>
                </a:lnTo>
                <a:lnTo>
                  <a:pt x="53995" y="211696"/>
                </a:lnTo>
                <a:lnTo>
                  <a:pt x="48805" y="206781"/>
                </a:lnTo>
                <a:lnTo>
                  <a:pt x="78170" y="113459"/>
                </a:lnTo>
                <a:lnTo>
                  <a:pt x="85145" y="113447"/>
                </a:lnTo>
                <a:lnTo>
                  <a:pt x="91503" y="111336"/>
                </a:lnTo>
                <a:lnTo>
                  <a:pt x="96756" y="107438"/>
                </a:lnTo>
                <a:lnTo>
                  <a:pt x="125842" y="107438"/>
                </a:lnTo>
                <a:lnTo>
                  <a:pt x="107227" y="93477"/>
                </a:lnTo>
                <a:lnTo>
                  <a:pt x="109092" y="81494"/>
                </a:lnTo>
                <a:lnTo>
                  <a:pt x="106314" y="70121"/>
                </a:lnTo>
                <a:lnTo>
                  <a:pt x="99474" y="60619"/>
                </a:lnTo>
                <a:lnTo>
                  <a:pt x="89153" y="54251"/>
                </a:lnTo>
                <a:lnTo>
                  <a:pt x="77170" y="52386"/>
                </a:lnTo>
                <a:close/>
              </a:path>
              <a:path w="240030" h="262255">
                <a:moveTo>
                  <a:pt x="125842" y="107438"/>
                </a:moveTo>
                <a:lnTo>
                  <a:pt x="96756" y="107438"/>
                </a:lnTo>
                <a:lnTo>
                  <a:pt x="141909" y="141251"/>
                </a:lnTo>
                <a:lnTo>
                  <a:pt x="140461" y="144903"/>
                </a:lnTo>
                <a:lnTo>
                  <a:pt x="139704" y="148794"/>
                </a:lnTo>
                <a:lnTo>
                  <a:pt x="139692" y="152749"/>
                </a:lnTo>
                <a:lnTo>
                  <a:pt x="142097" y="164635"/>
                </a:lnTo>
                <a:lnTo>
                  <a:pt x="148648" y="174340"/>
                </a:lnTo>
                <a:lnTo>
                  <a:pt x="158328" y="180872"/>
                </a:lnTo>
                <a:lnTo>
                  <a:pt x="170215" y="183277"/>
                </a:lnTo>
                <a:lnTo>
                  <a:pt x="182116" y="180872"/>
                </a:lnTo>
                <a:lnTo>
                  <a:pt x="191824" y="174323"/>
                </a:lnTo>
                <a:lnTo>
                  <a:pt x="198367" y="164613"/>
                </a:lnTo>
                <a:lnTo>
                  <a:pt x="200764" y="152725"/>
                </a:lnTo>
                <a:lnTo>
                  <a:pt x="199823" y="145208"/>
                </a:lnTo>
                <a:lnTo>
                  <a:pt x="197100" y="138233"/>
                </a:lnTo>
                <a:lnTo>
                  <a:pt x="192764" y="132129"/>
                </a:lnTo>
                <a:lnTo>
                  <a:pt x="187493" y="127638"/>
                </a:lnTo>
                <a:lnTo>
                  <a:pt x="152776" y="127638"/>
                </a:lnTo>
                <a:lnTo>
                  <a:pt x="125842" y="107438"/>
                </a:lnTo>
                <a:close/>
              </a:path>
              <a:path w="240030" h="262255">
                <a:moveTo>
                  <a:pt x="209516" y="0"/>
                </a:moveTo>
                <a:lnTo>
                  <a:pt x="197628" y="2390"/>
                </a:lnTo>
                <a:lnTo>
                  <a:pt x="187915" y="8926"/>
                </a:lnTo>
                <a:lnTo>
                  <a:pt x="181362" y="18628"/>
                </a:lnTo>
                <a:lnTo>
                  <a:pt x="178953" y="30514"/>
                </a:lnTo>
                <a:lnTo>
                  <a:pt x="179898" y="38084"/>
                </a:lnTo>
                <a:lnTo>
                  <a:pt x="182637" y="45083"/>
                </a:lnTo>
                <a:lnTo>
                  <a:pt x="187003" y="51202"/>
                </a:lnTo>
                <a:lnTo>
                  <a:pt x="192827" y="56131"/>
                </a:lnTo>
                <a:lnTo>
                  <a:pt x="170227" y="122185"/>
                </a:lnTo>
                <a:lnTo>
                  <a:pt x="163963" y="122185"/>
                </a:lnTo>
                <a:lnTo>
                  <a:pt x="157900" y="124081"/>
                </a:lnTo>
                <a:lnTo>
                  <a:pt x="152776" y="127638"/>
                </a:lnTo>
                <a:lnTo>
                  <a:pt x="187493" y="127638"/>
                </a:lnTo>
                <a:lnTo>
                  <a:pt x="186980" y="127202"/>
                </a:lnTo>
                <a:lnTo>
                  <a:pt x="188689" y="122185"/>
                </a:lnTo>
                <a:lnTo>
                  <a:pt x="170227" y="122185"/>
                </a:lnTo>
                <a:lnTo>
                  <a:pt x="188692" y="122178"/>
                </a:lnTo>
                <a:lnTo>
                  <a:pt x="209493" y="61105"/>
                </a:lnTo>
                <a:lnTo>
                  <a:pt x="221379" y="58705"/>
                </a:lnTo>
                <a:lnTo>
                  <a:pt x="231087" y="52160"/>
                </a:lnTo>
                <a:lnTo>
                  <a:pt x="237633" y="42452"/>
                </a:lnTo>
                <a:lnTo>
                  <a:pt x="240033" y="30565"/>
                </a:lnTo>
                <a:lnTo>
                  <a:pt x="237642" y="18675"/>
                </a:lnTo>
                <a:lnTo>
                  <a:pt x="231105" y="8962"/>
                </a:lnTo>
                <a:lnTo>
                  <a:pt x="221403" y="2409"/>
                </a:lnTo>
                <a:lnTo>
                  <a:pt x="2095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4946334" y="14622144"/>
            <a:ext cx="301625" cy="0"/>
          </a:xfrm>
          <a:custGeom>
            <a:avLst/>
            <a:gdLst/>
            <a:ahLst/>
            <a:cxnLst/>
            <a:rect l="l" t="t" r="r" b="b"/>
            <a:pathLst>
              <a:path w="301625" h="0">
                <a:moveTo>
                  <a:pt x="0" y="0"/>
                </a:moveTo>
                <a:lnTo>
                  <a:pt x="30103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4959421" y="14330044"/>
            <a:ext cx="0" cy="279400"/>
          </a:xfrm>
          <a:custGeom>
            <a:avLst/>
            <a:gdLst/>
            <a:ahLst/>
            <a:cxnLst/>
            <a:rect l="l" t="t" r="r" b="b"/>
            <a:pathLst>
              <a:path w="0" h="279400">
                <a:moveTo>
                  <a:pt x="0" y="0"/>
                </a:moveTo>
                <a:lnTo>
                  <a:pt x="0" y="279400"/>
                </a:lnTo>
              </a:path>
            </a:pathLst>
          </a:custGeom>
          <a:ln w="2617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15713865" y="4230567"/>
            <a:ext cx="3720465" cy="5842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21615" marR="5080" indent="-208915">
              <a:lnSpc>
                <a:spcPct val="101800"/>
              </a:lnSpc>
              <a:spcBef>
                <a:spcPts val="90"/>
              </a:spcBef>
              <a:buFont typeface="Arial"/>
              <a:buChar char="•"/>
              <a:tabLst>
                <a:tab pos="221615" algn="l"/>
                <a:tab pos="222250" algn="l"/>
              </a:tabLst>
            </a:pPr>
            <a:r>
              <a:rPr dirty="0" sz="1800" spc="5">
                <a:latin typeface="Calibri"/>
                <a:cs typeface="Calibri"/>
              </a:rPr>
              <a:t>Visiting </a:t>
            </a:r>
            <a:r>
              <a:rPr dirty="0" sz="1800" spc="-35">
                <a:latin typeface="Calibri"/>
                <a:cs typeface="Calibri"/>
              </a:rPr>
              <a:t>MIT, </a:t>
            </a:r>
            <a:r>
              <a:rPr dirty="0" sz="1800" spc="5">
                <a:latin typeface="Calibri"/>
                <a:cs typeface="Calibri"/>
              </a:rPr>
              <a:t>Boston </a:t>
            </a:r>
            <a:r>
              <a:rPr dirty="0" sz="1800">
                <a:latin typeface="Calibri"/>
                <a:cs typeface="Calibri"/>
              </a:rPr>
              <a:t>University </a:t>
            </a:r>
            <a:r>
              <a:rPr dirty="0" sz="1800" spc="10">
                <a:latin typeface="Calibri"/>
                <a:cs typeface="Calibri"/>
              </a:rPr>
              <a:t>and  </a:t>
            </a:r>
            <a:r>
              <a:rPr dirty="0" sz="1800" spc="5">
                <a:latin typeface="Calibri"/>
                <a:cs typeface="Calibri"/>
              </a:rPr>
              <a:t>Northeastern </a:t>
            </a:r>
            <a:r>
              <a:rPr dirty="0" sz="1800">
                <a:latin typeface="Calibri"/>
                <a:cs typeface="Calibri"/>
              </a:rPr>
              <a:t>University </a:t>
            </a:r>
            <a:r>
              <a:rPr dirty="0" sz="1800" spc="5">
                <a:latin typeface="Calibri"/>
                <a:cs typeface="Calibri"/>
              </a:rPr>
              <a:t>in </a:t>
            </a:r>
            <a:r>
              <a:rPr dirty="0" sz="1800" spc="-25">
                <a:latin typeface="Calibri"/>
                <a:cs typeface="Calibri"/>
              </a:rPr>
              <a:t>Nov.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10">
                <a:latin typeface="Calibri"/>
                <a:cs typeface="Calibri"/>
              </a:rPr>
              <a:t>2018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5713865" y="5068237"/>
            <a:ext cx="3786504" cy="14217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21615" marR="5080" indent="-208915">
              <a:lnSpc>
                <a:spcPct val="101800"/>
              </a:lnSpc>
              <a:spcBef>
                <a:spcPts val="90"/>
              </a:spcBef>
              <a:buFont typeface="Arial"/>
              <a:buChar char="•"/>
              <a:tabLst>
                <a:tab pos="221615" algn="l"/>
                <a:tab pos="222250" algn="l"/>
              </a:tabLst>
            </a:pPr>
            <a:r>
              <a:rPr dirty="0" sz="1800" spc="5">
                <a:latin typeface="Calibri"/>
                <a:cs typeface="Calibri"/>
              </a:rPr>
              <a:t>Reviewing </a:t>
            </a:r>
            <a:r>
              <a:rPr dirty="0" sz="1800" spc="10">
                <a:latin typeface="Calibri"/>
                <a:cs typeface="Calibri"/>
              </a:rPr>
              <a:t>online </a:t>
            </a:r>
            <a:r>
              <a:rPr dirty="0" sz="1800">
                <a:latin typeface="Calibri"/>
                <a:cs typeface="Calibri"/>
              </a:rPr>
              <a:t>certificate </a:t>
            </a:r>
            <a:r>
              <a:rPr dirty="0" sz="1800" spc="5">
                <a:latin typeface="Calibri"/>
                <a:cs typeface="Calibri"/>
              </a:rPr>
              <a:t>programs  </a:t>
            </a:r>
            <a:r>
              <a:rPr dirty="0" sz="1800">
                <a:latin typeface="Calibri"/>
                <a:cs typeface="Calibri"/>
              </a:rPr>
              <a:t>at KU </a:t>
            </a:r>
            <a:r>
              <a:rPr dirty="0" sz="1800" spc="10">
                <a:latin typeface="Calibri"/>
                <a:cs typeface="Calibri"/>
              </a:rPr>
              <a:t>and other </a:t>
            </a:r>
            <a:r>
              <a:rPr dirty="0" sz="1800">
                <a:latin typeface="Calibri"/>
                <a:cs typeface="Calibri"/>
              </a:rPr>
              <a:t>universities to assist  </a:t>
            </a:r>
            <a:r>
              <a:rPr dirty="0" sz="1800" spc="5">
                <a:latin typeface="Calibri"/>
                <a:cs typeface="Calibri"/>
              </a:rPr>
              <a:t>in </a:t>
            </a:r>
            <a:r>
              <a:rPr dirty="0" sz="1800" spc="10">
                <a:latin typeface="Calibri"/>
                <a:cs typeface="Calibri"/>
              </a:rPr>
              <a:t>the </a:t>
            </a:r>
            <a:r>
              <a:rPr dirty="0" sz="1800" spc="5">
                <a:latin typeface="Calibri"/>
                <a:cs typeface="Calibri"/>
              </a:rPr>
              <a:t>coordination </a:t>
            </a:r>
            <a:r>
              <a:rPr dirty="0" sz="1800" spc="10">
                <a:latin typeface="Calibri"/>
                <a:cs typeface="Calibri"/>
              </a:rPr>
              <a:t>of online and  </a:t>
            </a:r>
            <a:r>
              <a:rPr dirty="0" sz="1800" spc="5">
                <a:latin typeface="Calibri"/>
                <a:cs typeface="Calibri"/>
              </a:rPr>
              <a:t>offline resources </a:t>
            </a:r>
            <a:r>
              <a:rPr dirty="0" sz="1800">
                <a:latin typeface="Calibri"/>
                <a:cs typeface="Calibri"/>
              </a:rPr>
              <a:t>to </a:t>
            </a:r>
            <a:r>
              <a:rPr dirty="0" sz="1800" spc="10">
                <a:latin typeface="Calibri"/>
                <a:cs typeface="Calibri"/>
              </a:rPr>
              <a:t>enhance </a:t>
            </a:r>
            <a:r>
              <a:rPr dirty="0" sz="1800" spc="5">
                <a:latin typeface="Calibri"/>
                <a:cs typeface="Calibri"/>
              </a:rPr>
              <a:t>student  learning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5">
                <a:latin typeface="Calibri"/>
                <a:cs typeface="Calibri"/>
              </a:rPr>
              <a:t>experiences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5713865" y="6743580"/>
            <a:ext cx="3498850" cy="11423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21615" marR="5080" indent="-208915">
              <a:lnSpc>
                <a:spcPct val="101800"/>
              </a:lnSpc>
              <a:spcBef>
                <a:spcPts val="90"/>
              </a:spcBef>
              <a:buFont typeface="Arial"/>
              <a:buChar char="•"/>
              <a:tabLst>
                <a:tab pos="221615" algn="l"/>
                <a:tab pos="222250" algn="l"/>
              </a:tabLst>
            </a:pPr>
            <a:r>
              <a:rPr dirty="0" sz="1800">
                <a:latin typeface="Calibri"/>
                <a:cs typeface="Calibri"/>
              </a:rPr>
              <a:t>Refining </a:t>
            </a:r>
            <a:r>
              <a:rPr dirty="0" sz="1800" spc="10">
                <a:latin typeface="Calibri"/>
                <a:cs typeface="Calibri"/>
              </a:rPr>
              <a:t>the curriculum </a:t>
            </a:r>
            <a:r>
              <a:rPr dirty="0" sz="1800" spc="5">
                <a:latin typeface="Calibri"/>
                <a:cs typeface="Calibri"/>
              </a:rPr>
              <a:t>innovation  </a:t>
            </a:r>
            <a:r>
              <a:rPr dirty="0" sz="1800" spc="10">
                <a:latin typeface="Calibri"/>
                <a:cs typeface="Calibri"/>
              </a:rPr>
              <a:t>roadmap and bringing </a:t>
            </a:r>
            <a:r>
              <a:rPr dirty="0" sz="1800" spc="5">
                <a:latin typeface="Calibri"/>
                <a:cs typeface="Calibri"/>
              </a:rPr>
              <a:t>in industry  </a:t>
            </a:r>
            <a:r>
              <a:rPr dirty="0" sz="1800" spc="-5">
                <a:latin typeface="Calibri"/>
                <a:cs typeface="Calibri"/>
              </a:rPr>
              <a:t>speakers </a:t>
            </a:r>
            <a:r>
              <a:rPr dirty="0" sz="1800">
                <a:latin typeface="Calibri"/>
                <a:cs typeface="Calibri"/>
              </a:rPr>
              <a:t>to </a:t>
            </a:r>
            <a:r>
              <a:rPr dirty="0" sz="1800" spc="5">
                <a:latin typeface="Calibri"/>
                <a:cs typeface="Calibri"/>
              </a:rPr>
              <a:t>discuss digital </a:t>
            </a:r>
            <a:r>
              <a:rPr dirty="0" sz="1800" spc="10">
                <a:latin typeface="Calibri"/>
                <a:cs typeface="Calibri"/>
              </a:rPr>
              <a:t>and  </a:t>
            </a:r>
            <a:r>
              <a:rPr dirty="0" sz="1800" spc="5">
                <a:latin typeface="Calibri"/>
                <a:cs typeface="Calibri"/>
              </a:rPr>
              <a:t>emerging </a:t>
            </a:r>
            <a:r>
              <a:rPr dirty="0" sz="1800" spc="10">
                <a:latin typeface="Calibri"/>
                <a:cs typeface="Calibri"/>
              </a:rPr>
              <a:t>media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5">
                <a:latin typeface="Calibri"/>
                <a:cs typeface="Calibri"/>
              </a:rPr>
              <a:t>skills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5796074" y="9463218"/>
            <a:ext cx="3709035" cy="14217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74320" marR="5080" indent="-261620">
              <a:lnSpc>
                <a:spcPct val="101800"/>
              </a:lnSpc>
              <a:spcBef>
                <a:spcPts val="90"/>
              </a:spcBef>
              <a:buFont typeface="Arial"/>
              <a:buChar char="•"/>
              <a:tabLst>
                <a:tab pos="274320" algn="l"/>
                <a:tab pos="274955" algn="l"/>
              </a:tabLst>
            </a:pPr>
            <a:r>
              <a:rPr dirty="0" sz="1800">
                <a:latin typeface="Calibri"/>
                <a:cs typeface="Calibri"/>
              </a:rPr>
              <a:t>Student-generated content </a:t>
            </a:r>
            <a:r>
              <a:rPr dirty="0" sz="1800" spc="5">
                <a:latin typeface="Calibri"/>
                <a:cs typeface="Calibri"/>
              </a:rPr>
              <a:t>resulting  in </a:t>
            </a:r>
            <a:r>
              <a:rPr dirty="0" sz="1800">
                <a:latin typeface="Calibri"/>
                <a:cs typeface="Calibri"/>
              </a:rPr>
              <a:t>refreshing </a:t>
            </a:r>
            <a:r>
              <a:rPr dirty="0" sz="1800" spc="5">
                <a:latin typeface="Calibri"/>
                <a:cs typeface="Calibri"/>
              </a:rPr>
              <a:t>learning materials </a:t>
            </a:r>
            <a:r>
              <a:rPr dirty="0" sz="1800" spc="10">
                <a:latin typeface="Calibri"/>
                <a:cs typeface="Calibri"/>
              </a:rPr>
              <a:t>with  new </a:t>
            </a:r>
            <a:r>
              <a:rPr dirty="0" sz="1800" spc="5">
                <a:latin typeface="Calibri"/>
                <a:cs typeface="Calibri"/>
              </a:rPr>
              <a:t>groups </a:t>
            </a:r>
            <a:r>
              <a:rPr dirty="0" sz="1800" spc="10">
                <a:latin typeface="Calibri"/>
                <a:cs typeface="Calibri"/>
              </a:rPr>
              <a:t>of </a:t>
            </a:r>
            <a:r>
              <a:rPr dirty="0" sz="1800" spc="5">
                <a:latin typeface="Calibri"/>
                <a:cs typeface="Calibri"/>
              </a:rPr>
              <a:t>students joining the  </a:t>
            </a:r>
            <a:r>
              <a:rPr dirty="0" sz="1800" spc="10">
                <a:latin typeface="Calibri"/>
                <a:cs typeface="Calibri"/>
              </a:rPr>
              <a:t>hub and </a:t>
            </a:r>
            <a:r>
              <a:rPr dirty="0" sz="1800" spc="5">
                <a:latin typeface="Calibri"/>
                <a:cs typeface="Calibri"/>
              </a:rPr>
              <a:t>class activities being  updated </a:t>
            </a:r>
            <a:r>
              <a:rPr dirty="0" sz="1800">
                <a:latin typeface="Calibri"/>
                <a:cs typeface="Calibri"/>
              </a:rPr>
              <a:t>to reflect recent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5">
                <a:latin typeface="Calibri"/>
                <a:cs typeface="Calibri"/>
              </a:rPr>
              <a:t>changes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5796074" y="11138560"/>
            <a:ext cx="3803650" cy="11423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21615" marR="5080" indent="-208915">
              <a:lnSpc>
                <a:spcPct val="101800"/>
              </a:lnSpc>
              <a:spcBef>
                <a:spcPts val="90"/>
              </a:spcBef>
              <a:buFont typeface="Arial"/>
              <a:buChar char="•"/>
              <a:tabLst>
                <a:tab pos="221615" algn="l"/>
                <a:tab pos="222250" algn="l"/>
              </a:tabLst>
            </a:pPr>
            <a:r>
              <a:rPr dirty="0" sz="1800" spc="10">
                <a:latin typeface="Calibri"/>
                <a:cs typeface="Calibri"/>
              </a:rPr>
              <a:t>The </a:t>
            </a:r>
            <a:r>
              <a:rPr dirty="0" sz="1800">
                <a:latin typeface="Calibri"/>
                <a:cs typeface="Calibri"/>
              </a:rPr>
              <a:t>data </a:t>
            </a:r>
            <a:r>
              <a:rPr dirty="0" sz="1800" spc="10">
                <a:latin typeface="Calibri"/>
                <a:cs typeface="Calibri"/>
              </a:rPr>
              <a:t>hub </a:t>
            </a:r>
            <a:r>
              <a:rPr dirty="0" sz="1800">
                <a:latin typeface="Calibri"/>
                <a:cs typeface="Calibri"/>
              </a:rPr>
              <a:t>to </a:t>
            </a:r>
            <a:r>
              <a:rPr dirty="0" sz="1800" spc="10">
                <a:latin typeface="Calibri"/>
                <a:cs typeface="Calibri"/>
              </a:rPr>
              <a:t>be </a:t>
            </a:r>
            <a:r>
              <a:rPr dirty="0" sz="1800">
                <a:latin typeface="Calibri"/>
                <a:cs typeface="Calibri"/>
              </a:rPr>
              <a:t>centrally </a:t>
            </a:r>
            <a:r>
              <a:rPr dirty="0" sz="1800" spc="10">
                <a:latin typeface="Calibri"/>
                <a:cs typeface="Calibri"/>
              </a:rPr>
              <a:t>housed  </a:t>
            </a:r>
            <a:r>
              <a:rPr dirty="0" sz="1800" spc="15">
                <a:latin typeface="Calibri"/>
                <a:cs typeface="Calibri"/>
              </a:rPr>
              <a:t>on </a:t>
            </a:r>
            <a:r>
              <a:rPr dirty="0" sz="1800" spc="10">
                <a:latin typeface="Calibri"/>
                <a:cs typeface="Calibri"/>
              </a:rPr>
              <a:t>the web </a:t>
            </a:r>
            <a:r>
              <a:rPr dirty="0" sz="1800" spc="5">
                <a:latin typeface="Calibri"/>
                <a:cs typeface="Calibri"/>
              </a:rPr>
              <a:t>portal </a:t>
            </a:r>
            <a:r>
              <a:rPr dirty="0" sz="1800" spc="10">
                <a:latin typeface="Calibri"/>
                <a:cs typeface="Calibri"/>
              </a:rPr>
              <a:t>of the </a:t>
            </a:r>
            <a:r>
              <a:rPr dirty="0" sz="1800" spc="5">
                <a:latin typeface="Calibri"/>
                <a:cs typeface="Calibri"/>
              </a:rPr>
              <a:t>Center </a:t>
            </a:r>
            <a:r>
              <a:rPr dirty="0" sz="1800" spc="-5">
                <a:latin typeface="Calibri"/>
                <a:cs typeface="Calibri"/>
              </a:rPr>
              <a:t>for  </a:t>
            </a:r>
            <a:r>
              <a:rPr dirty="0" sz="1800" spc="5">
                <a:latin typeface="Calibri"/>
                <a:cs typeface="Calibri"/>
              </a:rPr>
              <a:t>Digital Inclusion, </a:t>
            </a:r>
            <a:r>
              <a:rPr dirty="0" sz="1800" spc="10">
                <a:latin typeface="Calibri"/>
                <a:cs typeface="Calibri"/>
              </a:rPr>
              <a:t>which </a:t>
            </a:r>
            <a:r>
              <a:rPr dirty="0" sz="1800" spc="5">
                <a:latin typeface="Calibri"/>
                <a:cs typeface="Calibri"/>
              </a:rPr>
              <a:t>is </a:t>
            </a:r>
            <a:r>
              <a:rPr dirty="0" sz="1800">
                <a:latin typeface="Calibri"/>
                <a:cs typeface="Calibri"/>
              </a:rPr>
              <a:t>located </a:t>
            </a:r>
            <a:r>
              <a:rPr dirty="0" sz="1800" spc="5">
                <a:latin typeface="Calibri"/>
                <a:cs typeface="Calibri"/>
              </a:rPr>
              <a:t>in  </a:t>
            </a:r>
            <a:r>
              <a:rPr dirty="0" sz="1800" spc="10">
                <a:latin typeface="Calibri"/>
                <a:cs typeface="Calibri"/>
              </a:rPr>
              <a:t>the School and led by the </a:t>
            </a:r>
            <a:r>
              <a:rPr dirty="0" sz="1800" spc="5">
                <a:latin typeface="Calibri"/>
                <a:cs typeface="Calibri"/>
              </a:rPr>
              <a:t>project</a:t>
            </a:r>
            <a:r>
              <a:rPr dirty="0" sz="1800" spc="-110">
                <a:latin typeface="Calibri"/>
                <a:cs typeface="Calibri"/>
              </a:rPr>
              <a:t> </a:t>
            </a:r>
            <a:r>
              <a:rPr dirty="0" sz="1800" spc="10">
                <a:latin typeface="Calibri"/>
                <a:cs typeface="Calibri"/>
              </a:rPr>
              <a:t>lead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5796074" y="12534678"/>
            <a:ext cx="3267710" cy="5842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21615" marR="5080" indent="-208915">
              <a:lnSpc>
                <a:spcPct val="101800"/>
              </a:lnSpc>
              <a:spcBef>
                <a:spcPts val="90"/>
              </a:spcBef>
              <a:buFont typeface="Arial"/>
              <a:buChar char="•"/>
              <a:tabLst>
                <a:tab pos="221615" algn="l"/>
                <a:tab pos="222250" algn="l"/>
              </a:tabLst>
            </a:pPr>
            <a:r>
              <a:rPr dirty="0" sz="1800">
                <a:latin typeface="Calibri"/>
                <a:cs typeface="Calibri"/>
              </a:rPr>
              <a:t>Make </a:t>
            </a:r>
            <a:r>
              <a:rPr dirty="0" sz="1800" spc="10">
                <a:latin typeface="Calibri"/>
                <a:cs typeface="Calibri"/>
              </a:rPr>
              <a:t>manuals </a:t>
            </a:r>
            <a:r>
              <a:rPr dirty="0" sz="1800" spc="-5">
                <a:latin typeface="Calibri"/>
                <a:cs typeface="Calibri"/>
              </a:rPr>
              <a:t>for </a:t>
            </a:r>
            <a:r>
              <a:rPr dirty="0" sz="1800" spc="5">
                <a:latin typeface="Calibri"/>
                <a:cs typeface="Calibri"/>
              </a:rPr>
              <a:t>using </a:t>
            </a:r>
            <a:r>
              <a:rPr dirty="0" sz="1800" spc="10">
                <a:latin typeface="Calibri"/>
                <a:cs typeface="Calibri"/>
              </a:rPr>
              <a:t>the hub  </a:t>
            </a:r>
            <a:r>
              <a:rPr dirty="0" sz="1800">
                <a:latin typeface="Calibri"/>
                <a:cs typeface="Calibri"/>
              </a:rPr>
              <a:t>available </a:t>
            </a:r>
            <a:r>
              <a:rPr dirty="0" sz="1800" spc="15">
                <a:latin typeface="Calibri"/>
                <a:cs typeface="Calibri"/>
              </a:rPr>
              <a:t>on </a:t>
            </a:r>
            <a:r>
              <a:rPr dirty="0" sz="1800" spc="10">
                <a:latin typeface="Calibri"/>
                <a:cs typeface="Calibri"/>
              </a:rPr>
              <a:t>the web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5">
                <a:latin typeface="Calibri"/>
                <a:cs typeface="Calibri"/>
              </a:rPr>
              <a:t>portal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5796074" y="13372349"/>
            <a:ext cx="3431540" cy="11423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21615" marR="5080" indent="-208915">
              <a:lnSpc>
                <a:spcPct val="101800"/>
              </a:lnSpc>
              <a:spcBef>
                <a:spcPts val="90"/>
              </a:spcBef>
              <a:buFont typeface="Arial"/>
              <a:buChar char="•"/>
              <a:tabLst>
                <a:tab pos="221615" algn="l"/>
                <a:tab pos="222250" algn="l"/>
              </a:tabLst>
            </a:pPr>
            <a:r>
              <a:rPr dirty="0" sz="1800">
                <a:latin typeface="Calibri"/>
                <a:cs typeface="Calibri"/>
              </a:rPr>
              <a:t>Make links to </a:t>
            </a:r>
            <a:r>
              <a:rPr dirty="0" sz="1800" spc="10">
                <a:latin typeface="Calibri"/>
                <a:cs typeface="Calibri"/>
              </a:rPr>
              <a:t>these </a:t>
            </a:r>
            <a:r>
              <a:rPr dirty="0" sz="1800" spc="5">
                <a:latin typeface="Calibri"/>
                <a:cs typeface="Calibri"/>
              </a:rPr>
              <a:t>resources </a:t>
            </a:r>
            <a:r>
              <a:rPr dirty="0" sz="1800" spc="10">
                <a:latin typeface="Calibri"/>
                <a:cs typeface="Calibri"/>
              </a:rPr>
              <a:t>and  </a:t>
            </a:r>
            <a:r>
              <a:rPr dirty="0" sz="1800">
                <a:latin typeface="Calibri"/>
                <a:cs typeface="Calibri"/>
              </a:rPr>
              <a:t>relevant </a:t>
            </a:r>
            <a:r>
              <a:rPr dirty="0" sz="1800" spc="10">
                <a:latin typeface="Calibri"/>
                <a:cs typeface="Calibri"/>
              </a:rPr>
              <a:t>documents </a:t>
            </a:r>
            <a:r>
              <a:rPr dirty="0" sz="1800">
                <a:latin typeface="Calibri"/>
                <a:cs typeface="Calibri"/>
              </a:rPr>
              <a:t>available </a:t>
            </a:r>
            <a:r>
              <a:rPr dirty="0" sz="1800" spc="15">
                <a:latin typeface="Calibri"/>
                <a:cs typeface="Calibri"/>
              </a:rPr>
              <a:t>on  </a:t>
            </a:r>
            <a:r>
              <a:rPr dirty="0" sz="1800" spc="5">
                <a:latin typeface="Calibri"/>
                <a:cs typeface="Calibri"/>
              </a:rPr>
              <a:t>Blackboard </a:t>
            </a:r>
            <a:r>
              <a:rPr dirty="0" sz="1800" spc="10">
                <a:latin typeface="Calibri"/>
                <a:cs typeface="Calibri"/>
              </a:rPr>
              <a:t>open </a:t>
            </a:r>
            <a:r>
              <a:rPr dirty="0" sz="1800">
                <a:latin typeface="Calibri"/>
                <a:cs typeface="Calibri"/>
              </a:rPr>
              <a:t>to </a:t>
            </a:r>
            <a:r>
              <a:rPr dirty="0" sz="1800" spc="10">
                <a:latin typeface="Calibri"/>
                <a:cs typeface="Calibri"/>
              </a:rPr>
              <a:t>the </a:t>
            </a:r>
            <a:r>
              <a:rPr dirty="0" sz="1800" spc="-5">
                <a:latin typeface="Calibri"/>
                <a:cs typeface="Calibri"/>
              </a:rPr>
              <a:t>School’s  </a:t>
            </a:r>
            <a:r>
              <a:rPr dirty="0" sz="1800">
                <a:latin typeface="Calibri"/>
                <a:cs typeface="Calibri"/>
              </a:rPr>
              <a:t>faculty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5713865" y="8139698"/>
            <a:ext cx="3740785" cy="10883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21615" marR="5080" indent="-208915">
              <a:lnSpc>
                <a:spcPct val="101800"/>
              </a:lnSpc>
              <a:spcBef>
                <a:spcPts val="90"/>
              </a:spcBef>
              <a:buFont typeface="Arial"/>
              <a:buChar char="•"/>
              <a:tabLst>
                <a:tab pos="221615" algn="l"/>
                <a:tab pos="222250" algn="l"/>
              </a:tabLst>
            </a:pPr>
            <a:r>
              <a:rPr dirty="0" sz="1800">
                <a:latin typeface="Calibri"/>
                <a:cs typeface="Calibri"/>
              </a:rPr>
              <a:t>Working </a:t>
            </a:r>
            <a:r>
              <a:rPr dirty="0" sz="1800" spc="10">
                <a:latin typeface="Calibri"/>
                <a:cs typeface="Calibri"/>
              </a:rPr>
              <a:t>with </a:t>
            </a:r>
            <a:r>
              <a:rPr dirty="0" sz="1800" spc="5">
                <a:latin typeface="Calibri"/>
                <a:cs typeface="Calibri"/>
              </a:rPr>
              <a:t>two </a:t>
            </a:r>
            <a:r>
              <a:rPr dirty="0" sz="1800">
                <a:latin typeface="Calibri"/>
                <a:cs typeface="Calibri"/>
              </a:rPr>
              <a:t>research assistants  </a:t>
            </a:r>
            <a:r>
              <a:rPr dirty="0" sz="1800" spc="15">
                <a:latin typeface="Calibri"/>
                <a:cs typeface="Calibri"/>
              </a:rPr>
              <a:t>on </a:t>
            </a:r>
            <a:r>
              <a:rPr dirty="0" sz="1800" spc="5">
                <a:latin typeface="Calibri"/>
                <a:cs typeface="Calibri"/>
              </a:rPr>
              <a:t>various aspects </a:t>
            </a:r>
            <a:r>
              <a:rPr dirty="0" sz="1800" spc="10">
                <a:latin typeface="Calibri"/>
                <a:cs typeface="Calibri"/>
              </a:rPr>
              <a:t>of the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5">
                <a:latin typeface="Calibri"/>
                <a:cs typeface="Calibri"/>
              </a:rPr>
              <a:t>project</a:t>
            </a:r>
            <a:endParaRPr sz="1800">
              <a:latin typeface="Calibri"/>
              <a:cs typeface="Calibri"/>
            </a:endParaRPr>
          </a:p>
          <a:p>
            <a:pPr marL="113030">
              <a:lnSpc>
                <a:spcPct val="100000"/>
              </a:lnSpc>
              <a:spcBef>
                <a:spcPts val="1575"/>
              </a:spcBef>
            </a:pPr>
            <a:r>
              <a:rPr dirty="0" sz="2000" b="1">
                <a:latin typeface="Gill Sans MT"/>
                <a:cs typeface="Gill Sans MT"/>
              </a:rPr>
              <a:t>Sustainability</a:t>
            </a:r>
            <a:r>
              <a:rPr dirty="0" sz="2000" spc="-5" b="1">
                <a:latin typeface="Gill Sans MT"/>
                <a:cs typeface="Gill Sans MT"/>
              </a:rPr>
              <a:t> </a:t>
            </a:r>
            <a:r>
              <a:rPr dirty="0" sz="2000" spc="5" b="1">
                <a:latin typeface="Gill Sans MT"/>
                <a:cs typeface="Gill Sans MT"/>
              </a:rPr>
              <a:t>Plan</a:t>
            </a:r>
            <a:endParaRPr sz="2000">
              <a:latin typeface="Gill Sans MT"/>
              <a:cs typeface="Gill Sans MT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5692883" y="2540706"/>
            <a:ext cx="3637915" cy="1436370"/>
          </a:xfrm>
          <a:prstGeom prst="rect">
            <a:avLst/>
          </a:prstGeom>
        </p:spPr>
        <p:txBody>
          <a:bodyPr wrap="square" lIns="0" tIns="1536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dirty="0" sz="2000" spc="15" b="1">
                <a:latin typeface="Gill Sans MT"/>
                <a:cs typeface="Gill Sans MT"/>
              </a:rPr>
              <a:t>Summary </a:t>
            </a:r>
            <a:r>
              <a:rPr dirty="0" sz="2000" b="1">
                <a:latin typeface="Gill Sans MT"/>
                <a:cs typeface="Gill Sans MT"/>
              </a:rPr>
              <a:t>of </a:t>
            </a:r>
            <a:r>
              <a:rPr dirty="0" sz="2000" spc="-45" b="1">
                <a:latin typeface="Gill Sans MT"/>
                <a:cs typeface="Gill Sans MT"/>
              </a:rPr>
              <a:t>Key</a:t>
            </a:r>
            <a:r>
              <a:rPr dirty="0" sz="2000" spc="-225" b="1">
                <a:latin typeface="Gill Sans MT"/>
                <a:cs typeface="Gill Sans MT"/>
              </a:rPr>
              <a:t> </a:t>
            </a:r>
            <a:r>
              <a:rPr dirty="0" sz="2000" b="1">
                <a:latin typeface="Gill Sans MT"/>
                <a:cs typeface="Gill Sans MT"/>
              </a:rPr>
              <a:t>Activities</a:t>
            </a:r>
            <a:endParaRPr sz="2000">
              <a:latin typeface="Gill Sans MT"/>
              <a:cs typeface="Gill Sans MT"/>
            </a:endParaRPr>
          </a:p>
          <a:p>
            <a:pPr marL="242570" marR="5080" indent="-208915">
              <a:lnSpc>
                <a:spcPct val="101800"/>
              </a:lnSpc>
              <a:spcBef>
                <a:spcPts val="995"/>
              </a:spcBef>
              <a:buFont typeface="Arial"/>
              <a:buChar char="•"/>
              <a:tabLst>
                <a:tab pos="242570" algn="l"/>
                <a:tab pos="243204" algn="l"/>
              </a:tabLst>
            </a:pPr>
            <a:r>
              <a:rPr dirty="0" sz="1800">
                <a:latin typeface="Calibri"/>
                <a:cs typeface="Calibri"/>
              </a:rPr>
              <a:t>Facilitating </a:t>
            </a:r>
            <a:r>
              <a:rPr dirty="0" sz="1800" spc="5">
                <a:latin typeface="Calibri"/>
                <a:cs typeface="Calibri"/>
              </a:rPr>
              <a:t>regular team </a:t>
            </a:r>
            <a:r>
              <a:rPr dirty="0" sz="1800" spc="10">
                <a:latin typeface="Calibri"/>
                <a:cs typeface="Calibri"/>
              </a:rPr>
              <a:t>meetings  and lunch </a:t>
            </a:r>
            <a:r>
              <a:rPr dirty="0" sz="1800" spc="5">
                <a:latin typeface="Calibri"/>
                <a:cs typeface="Calibri"/>
              </a:rPr>
              <a:t>sessions </a:t>
            </a:r>
            <a:r>
              <a:rPr dirty="0" sz="1800" spc="10">
                <a:latin typeface="Calibri"/>
                <a:cs typeface="Calibri"/>
              </a:rPr>
              <a:t>with </a:t>
            </a:r>
            <a:r>
              <a:rPr dirty="0" sz="1800">
                <a:latin typeface="Calibri"/>
                <a:cs typeface="Calibri"/>
              </a:rPr>
              <a:t>faculty </a:t>
            </a:r>
            <a:r>
              <a:rPr dirty="0" sz="1800" spc="-5">
                <a:latin typeface="Calibri"/>
                <a:cs typeface="Calibri"/>
              </a:rPr>
              <a:t>for  </a:t>
            </a:r>
            <a:r>
              <a:rPr dirty="0" sz="1800" spc="5">
                <a:latin typeface="Calibri"/>
                <a:cs typeface="Calibri"/>
              </a:rPr>
              <a:t>reflections, discussions </a:t>
            </a:r>
            <a:r>
              <a:rPr dirty="0" sz="1800" spc="10">
                <a:latin typeface="Calibri"/>
                <a:cs typeface="Calibri"/>
              </a:rPr>
              <a:t>and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 spc="5">
                <a:latin typeface="Calibri"/>
                <a:cs typeface="Calibri"/>
              </a:rPr>
              <a:t>updates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576591" y="14454806"/>
            <a:ext cx="8909050" cy="2489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450" i="1">
                <a:latin typeface="Gill Sans MT"/>
                <a:cs typeface="Gill Sans MT"/>
              </a:rPr>
              <a:t>This project </a:t>
            </a:r>
            <a:r>
              <a:rPr dirty="0" sz="1450" spc="-5" i="1">
                <a:latin typeface="Gill Sans MT"/>
                <a:cs typeface="Gill Sans MT"/>
              </a:rPr>
              <a:t>was </a:t>
            </a:r>
            <a:r>
              <a:rPr dirty="0" sz="1450" spc="15" i="1">
                <a:latin typeface="Gill Sans MT"/>
                <a:cs typeface="Gill Sans MT"/>
              </a:rPr>
              <a:t>part </a:t>
            </a:r>
            <a:r>
              <a:rPr dirty="0" sz="1450" spc="5" i="1">
                <a:latin typeface="Gill Sans MT"/>
                <a:cs typeface="Gill Sans MT"/>
              </a:rPr>
              <a:t>of </a:t>
            </a:r>
            <a:r>
              <a:rPr dirty="0" sz="1450" i="1">
                <a:latin typeface="Gill Sans MT"/>
                <a:cs typeface="Gill Sans MT"/>
              </a:rPr>
              <a:t>the 2018-19 </a:t>
            </a:r>
            <a:r>
              <a:rPr dirty="0" sz="1450" spc="5" i="1">
                <a:latin typeface="Gill Sans MT"/>
                <a:cs typeface="Gill Sans MT"/>
              </a:rPr>
              <a:t>Curriculum </a:t>
            </a:r>
            <a:r>
              <a:rPr dirty="0" sz="1450" i="1">
                <a:latin typeface="Gill Sans MT"/>
                <a:cs typeface="Gill Sans MT"/>
              </a:rPr>
              <a:t>Innovation </a:t>
            </a:r>
            <a:r>
              <a:rPr dirty="0" sz="1450" spc="-5" i="1">
                <a:latin typeface="Gill Sans MT"/>
                <a:cs typeface="Gill Sans MT"/>
              </a:rPr>
              <a:t>Program, </a:t>
            </a:r>
            <a:r>
              <a:rPr dirty="0" sz="1450" spc="10" i="1">
                <a:latin typeface="Gill Sans MT"/>
                <a:cs typeface="Gill Sans MT"/>
              </a:rPr>
              <a:t>supported </a:t>
            </a:r>
            <a:r>
              <a:rPr dirty="0" sz="1450" i="1">
                <a:latin typeface="Gill Sans MT"/>
                <a:cs typeface="Gill Sans MT"/>
              </a:rPr>
              <a:t>through funds </a:t>
            </a:r>
            <a:r>
              <a:rPr dirty="0" sz="1450" spc="-5" i="1">
                <a:latin typeface="Gill Sans MT"/>
                <a:cs typeface="Gill Sans MT"/>
              </a:rPr>
              <a:t>provided </a:t>
            </a:r>
            <a:r>
              <a:rPr dirty="0" sz="1450" spc="-10" i="1">
                <a:latin typeface="Gill Sans MT"/>
                <a:cs typeface="Gill Sans MT"/>
              </a:rPr>
              <a:t>by </a:t>
            </a:r>
            <a:r>
              <a:rPr dirty="0" sz="1450" spc="5" i="1">
                <a:latin typeface="Gill Sans MT"/>
                <a:cs typeface="Gill Sans MT"/>
              </a:rPr>
              <a:t>Bob </a:t>
            </a:r>
            <a:r>
              <a:rPr dirty="0" sz="1450" spc="10" i="1">
                <a:latin typeface="Gill Sans MT"/>
                <a:cs typeface="Gill Sans MT"/>
              </a:rPr>
              <a:t>&amp; </a:t>
            </a:r>
            <a:r>
              <a:rPr dirty="0" sz="1450" i="1">
                <a:latin typeface="Gill Sans MT"/>
                <a:cs typeface="Gill Sans MT"/>
              </a:rPr>
              <a:t>Kathie</a:t>
            </a:r>
            <a:r>
              <a:rPr dirty="0" sz="1450" spc="-285" i="1">
                <a:latin typeface="Gill Sans MT"/>
                <a:cs typeface="Gill Sans MT"/>
              </a:rPr>
              <a:t> </a:t>
            </a:r>
            <a:r>
              <a:rPr dirty="0" sz="1450" spc="-25" i="1">
                <a:latin typeface="Gill Sans MT"/>
                <a:cs typeface="Gill Sans MT"/>
              </a:rPr>
              <a:t>Taylor</a:t>
            </a:r>
            <a:endParaRPr sz="1450">
              <a:latin typeface="Gill Sans MT"/>
              <a:cs typeface="Gill Sans MT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543500" y="3331933"/>
            <a:ext cx="4044315" cy="3327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00" b="1">
                <a:latin typeface="Gill Sans MT"/>
                <a:cs typeface="Gill Sans MT"/>
              </a:rPr>
              <a:t>1. </a:t>
            </a:r>
            <a:r>
              <a:rPr dirty="0" sz="2000" spc="-25" b="1">
                <a:latin typeface="Gill Sans MT"/>
                <a:cs typeface="Gill Sans MT"/>
              </a:rPr>
              <a:t>Transform </a:t>
            </a:r>
            <a:r>
              <a:rPr dirty="0" sz="2000" spc="-20" b="1">
                <a:latin typeface="Gill Sans MT"/>
                <a:cs typeface="Gill Sans MT"/>
              </a:rPr>
              <a:t>Upper-level</a:t>
            </a:r>
            <a:r>
              <a:rPr dirty="0" sz="2000" spc="40" b="1">
                <a:latin typeface="Gill Sans MT"/>
                <a:cs typeface="Gill Sans MT"/>
              </a:rPr>
              <a:t> </a:t>
            </a:r>
            <a:r>
              <a:rPr dirty="0" sz="2000" b="1">
                <a:latin typeface="Gill Sans MT"/>
                <a:cs typeface="Gill Sans MT"/>
              </a:rPr>
              <a:t>Courses</a:t>
            </a:r>
            <a:endParaRPr sz="20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2019-09-03T15:31:23Z</dcterms:created>
  <dcterms:modified xsi:type="dcterms:W3CDTF">2019-09-03T15:31:23Z</dcterms:modified>
</cp:coreProperties>
</file>