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</p:sldIdLst>
  <p:sldSz cx="20104100" cy="15081250"/>
  <p:notesSz cx="20104100" cy="150812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6571" y="6068965"/>
            <a:ext cx="3235615" cy="22955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8352" y="552726"/>
            <a:ext cx="1766739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4075" y="7828829"/>
            <a:ext cx="1473200" cy="165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i="1">
                <a:latin typeface="Calibri"/>
                <a:cs typeface="Calibri"/>
              </a:rPr>
              <a:t>Source:</a:t>
            </a:r>
            <a:r>
              <a:rPr dirty="0" sz="900" spc="17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elearningindustry.ocm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073" y="9307318"/>
            <a:ext cx="7003415" cy="1365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43204">
              <a:lnSpc>
                <a:spcPct val="101400"/>
              </a:lnSpc>
              <a:spcBef>
                <a:spcPts val="90"/>
              </a:spcBef>
            </a:pPr>
            <a:r>
              <a:rPr dirty="0" sz="1450" spc="5" b="1">
                <a:latin typeface="Calibri"/>
                <a:cs typeface="Calibri"/>
              </a:rPr>
              <a:t>Geology 331</a:t>
            </a:r>
            <a:r>
              <a:rPr dirty="0" sz="1450" spc="5">
                <a:latin typeface="Calibri"/>
                <a:cs typeface="Calibri"/>
              </a:rPr>
              <a:t>, </a:t>
            </a:r>
            <a:r>
              <a:rPr dirty="0" sz="1450">
                <a:latin typeface="Calibri"/>
                <a:cs typeface="Calibri"/>
              </a:rPr>
              <a:t>Sedimentology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 spc="-15">
                <a:latin typeface="Calibri"/>
                <a:cs typeface="Calibri"/>
              </a:rPr>
              <a:t>Stratigraphy, </a:t>
            </a:r>
            <a:r>
              <a:rPr dirty="0" sz="1450" spc="-10">
                <a:latin typeface="Calibri"/>
                <a:cs typeface="Calibri"/>
              </a:rPr>
              <a:t>covers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>
                <a:latin typeface="Calibri"/>
                <a:cs typeface="Calibri"/>
              </a:rPr>
              <a:t>principles </a:t>
            </a:r>
            <a:r>
              <a:rPr dirty="0" sz="1450" spc="5">
                <a:latin typeface="Calibri"/>
                <a:cs typeface="Calibri"/>
              </a:rPr>
              <a:t>used in the </a:t>
            </a:r>
            <a:r>
              <a:rPr dirty="0" sz="1450">
                <a:latin typeface="Calibri"/>
                <a:cs typeface="Calibri"/>
              </a:rPr>
              <a:t>study of  sedimentary </a:t>
            </a:r>
            <a:r>
              <a:rPr dirty="0" sz="1450" spc="-5">
                <a:latin typeface="Calibri"/>
                <a:cs typeface="Calibri"/>
              </a:rPr>
              <a:t>rocks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 spc="-5">
                <a:latin typeface="Calibri"/>
                <a:cs typeface="Calibri"/>
              </a:rPr>
              <a:t>striatal </a:t>
            </a:r>
            <a:r>
              <a:rPr dirty="0" sz="1450">
                <a:latin typeface="Calibri"/>
                <a:cs typeface="Calibri"/>
              </a:rPr>
              <a:t>successions. </a:t>
            </a:r>
            <a:r>
              <a:rPr dirty="0" sz="1450" spc="-5">
                <a:latin typeface="Calibri"/>
                <a:cs typeface="Calibri"/>
              </a:rPr>
              <a:t>Physical, </a:t>
            </a:r>
            <a:r>
              <a:rPr dirty="0" sz="1450">
                <a:latin typeface="Calibri"/>
                <a:cs typeface="Calibri"/>
              </a:rPr>
              <a:t>chemical,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>
                <a:latin typeface="Calibri"/>
                <a:cs typeface="Calibri"/>
              </a:rPr>
              <a:t>biological processes </a:t>
            </a:r>
            <a:r>
              <a:rPr dirty="0" sz="1450" spc="5">
                <a:latin typeface="Calibri"/>
                <a:cs typeface="Calibri"/>
              </a:rPr>
              <a:t>in  </a:t>
            </a:r>
            <a:r>
              <a:rPr dirty="0" sz="1450">
                <a:latin typeface="Calibri"/>
                <a:cs typeface="Calibri"/>
              </a:rPr>
              <a:t>sedimentary environments </a:t>
            </a:r>
            <a:r>
              <a:rPr dirty="0" sz="1450" spc="-5">
                <a:latin typeface="Calibri"/>
                <a:cs typeface="Calibri"/>
              </a:rPr>
              <a:t>are </a:t>
            </a:r>
            <a:r>
              <a:rPr dirty="0" sz="1450" spc="5">
                <a:latin typeface="Calibri"/>
                <a:cs typeface="Calibri"/>
              </a:rPr>
              <a:t>applied </a:t>
            </a:r>
            <a:r>
              <a:rPr dirty="0" sz="1450" spc="-5">
                <a:latin typeface="Calibri"/>
                <a:cs typeface="Calibri"/>
              </a:rPr>
              <a:t>to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>
                <a:latin typeface="Calibri"/>
                <a:cs typeface="Calibri"/>
              </a:rPr>
              <a:t>recognition </a:t>
            </a:r>
            <a:r>
              <a:rPr dirty="0" sz="1450" spc="5">
                <a:latin typeface="Calibri"/>
                <a:cs typeface="Calibri"/>
              </a:rPr>
              <a:t>of the depositional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facies.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ts val="1735"/>
              </a:lnSpc>
            </a:pPr>
            <a:r>
              <a:rPr dirty="0" sz="1450">
                <a:latin typeface="Calibri"/>
                <a:cs typeface="Calibri"/>
              </a:rPr>
              <a:t>Preservation </a:t>
            </a:r>
            <a:r>
              <a:rPr dirty="0" sz="1450" spc="5">
                <a:latin typeface="Calibri"/>
                <a:cs typeface="Calibri"/>
              </a:rPr>
              <a:t>of these </a:t>
            </a:r>
            <a:r>
              <a:rPr dirty="0" sz="1450">
                <a:latin typeface="Calibri"/>
                <a:cs typeface="Calibri"/>
              </a:rPr>
              <a:t>environments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 spc="-5">
                <a:latin typeface="Calibri"/>
                <a:cs typeface="Calibri"/>
              </a:rPr>
              <a:t>alteration </a:t>
            </a:r>
            <a:r>
              <a:rPr dirty="0" sz="1450" spc="5">
                <a:latin typeface="Calibri"/>
                <a:cs typeface="Calibri"/>
              </a:rPr>
              <a:t>of </a:t>
            </a:r>
            <a:r>
              <a:rPr dirty="0" sz="1450">
                <a:latin typeface="Calibri"/>
                <a:cs typeface="Calibri"/>
              </a:rPr>
              <a:t>sediments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>
                <a:latin typeface="Calibri"/>
                <a:cs typeface="Calibri"/>
              </a:rPr>
              <a:t>sedimentary </a:t>
            </a:r>
            <a:r>
              <a:rPr dirty="0" sz="1450" spc="-5">
                <a:latin typeface="Calibri"/>
                <a:cs typeface="Calibri"/>
              </a:rPr>
              <a:t>rocks</a:t>
            </a:r>
            <a:r>
              <a:rPr dirty="0" sz="1450" spc="90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after</a:t>
            </a:r>
            <a:endParaRPr sz="1450">
              <a:latin typeface="Calibri"/>
              <a:cs typeface="Calibri"/>
            </a:endParaRPr>
          </a:p>
          <a:p>
            <a:pPr marL="12700" marR="223520">
              <a:lnSpc>
                <a:spcPct val="100000"/>
              </a:lnSpc>
              <a:spcBef>
                <a:spcPts val="50"/>
              </a:spcBef>
            </a:pPr>
            <a:r>
              <a:rPr dirty="0" sz="1450" spc="5">
                <a:latin typeface="Calibri"/>
                <a:cs typeface="Calibri"/>
              </a:rPr>
              <a:t>burial </a:t>
            </a:r>
            <a:r>
              <a:rPr dirty="0" sz="1450">
                <a:latin typeface="Calibri"/>
                <a:cs typeface="Calibri"/>
              </a:rPr>
              <a:t>is </a:t>
            </a:r>
            <a:r>
              <a:rPr dirty="0" sz="1450" spc="5">
                <a:latin typeface="Calibri"/>
                <a:cs typeface="Calibri"/>
              </a:rPr>
              <a:t>also </a:t>
            </a:r>
            <a:r>
              <a:rPr dirty="0" sz="1450" spc="-5">
                <a:latin typeface="Calibri"/>
                <a:cs typeface="Calibri"/>
              </a:rPr>
              <a:t>covered. </a:t>
            </a:r>
            <a:r>
              <a:rPr dirty="0" sz="1450" spc="5">
                <a:latin typeface="Calibri"/>
                <a:cs typeface="Calibri"/>
              </a:rPr>
              <a:t>In addition </a:t>
            </a:r>
            <a:r>
              <a:rPr dirty="0" sz="1450" spc="-5">
                <a:latin typeface="Calibri"/>
                <a:cs typeface="Calibri"/>
              </a:rPr>
              <a:t>to laboratory </a:t>
            </a:r>
            <a:r>
              <a:rPr dirty="0" sz="1450">
                <a:latin typeface="Calibri"/>
                <a:cs typeface="Calibri"/>
              </a:rPr>
              <a:t>sessions, students </a:t>
            </a:r>
            <a:r>
              <a:rPr dirty="0" sz="1450" spc="-5">
                <a:latin typeface="Calibri"/>
                <a:cs typeface="Calibri"/>
              </a:rPr>
              <a:t>test </a:t>
            </a:r>
            <a:r>
              <a:rPr dirty="0" sz="1450" spc="5">
                <a:latin typeface="Calibri"/>
                <a:cs typeface="Calibri"/>
              </a:rPr>
              <a:t>their </a:t>
            </a:r>
            <a:r>
              <a:rPr dirty="0" sz="1450" spc="-5">
                <a:latin typeface="Calibri"/>
                <a:cs typeface="Calibri"/>
              </a:rPr>
              <a:t>interpretation  </a:t>
            </a:r>
            <a:r>
              <a:rPr dirty="0" sz="1450">
                <a:latin typeface="Calibri"/>
                <a:cs typeface="Calibri"/>
              </a:rPr>
              <a:t>skills </a:t>
            </a:r>
            <a:r>
              <a:rPr dirty="0" sz="1450" spc="5">
                <a:latin typeface="Calibri"/>
                <a:cs typeface="Calibri"/>
              </a:rPr>
              <a:t>on </a:t>
            </a:r>
            <a:r>
              <a:rPr dirty="0" sz="1450">
                <a:latin typeface="Calibri"/>
                <a:cs typeface="Calibri"/>
              </a:rPr>
              <a:t>field trips. </a:t>
            </a:r>
            <a:r>
              <a:rPr dirty="0" sz="1450" spc="5">
                <a:latin typeface="Calibri"/>
                <a:cs typeface="Calibri"/>
              </a:rPr>
              <a:t>Geology 331 </a:t>
            </a:r>
            <a:r>
              <a:rPr dirty="0" sz="1450">
                <a:latin typeface="Calibri"/>
                <a:cs typeface="Calibri"/>
              </a:rPr>
              <a:t>is </a:t>
            </a:r>
            <a:r>
              <a:rPr dirty="0" sz="1450" spc="5">
                <a:latin typeface="Calibri"/>
                <a:cs typeface="Calibri"/>
              </a:rPr>
              <a:t>a </a:t>
            </a:r>
            <a:r>
              <a:rPr dirty="0" sz="1450">
                <a:latin typeface="Calibri"/>
                <a:cs typeface="Calibri"/>
              </a:rPr>
              <a:t>sophomore level </a:t>
            </a:r>
            <a:r>
              <a:rPr dirty="0" sz="1450" spc="-5">
                <a:latin typeface="Calibri"/>
                <a:cs typeface="Calibri"/>
              </a:rPr>
              <a:t>course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 spc="-5">
                <a:latin typeface="Calibri"/>
                <a:cs typeface="Calibri"/>
              </a:rPr>
              <a:t>averages </a:t>
            </a:r>
            <a:r>
              <a:rPr dirty="0" sz="1450" spc="5">
                <a:latin typeface="Calibri"/>
                <a:cs typeface="Calibri"/>
              </a:rPr>
              <a:t>25</a:t>
            </a:r>
            <a:r>
              <a:rPr dirty="0" sz="1450" spc="7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students.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699" y="8745100"/>
            <a:ext cx="7193915" cy="480059"/>
          </a:xfrm>
          <a:prstGeom prst="rect">
            <a:avLst/>
          </a:prstGeom>
          <a:solidFill>
            <a:srgbClr val="ED7D31"/>
          </a:solidFill>
        </p:spPr>
        <p:txBody>
          <a:bodyPr wrap="square" lIns="0" tIns="26670" rIns="0" bIns="0" rtlCol="0" vert="horz">
            <a:spAutoFit/>
          </a:bodyPr>
          <a:lstStyle/>
          <a:p>
            <a:pPr marL="122555">
              <a:lnSpc>
                <a:spcPct val="100000"/>
              </a:lnSpc>
              <a:spcBef>
                <a:spcPts val="210"/>
              </a:spcBef>
            </a:pPr>
            <a:r>
              <a:rPr dirty="0" sz="2450" spc="10" b="1">
                <a:solidFill>
                  <a:srgbClr val="FFFFFF"/>
                </a:solidFill>
                <a:latin typeface="Calibri"/>
                <a:cs typeface="Calibri"/>
              </a:rPr>
              <a:t>Upper </a:t>
            </a: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Level Course </a:t>
            </a:r>
            <a:r>
              <a:rPr dirty="0" sz="2450" spc="-10" b="1">
                <a:solidFill>
                  <a:srgbClr val="FFFFFF"/>
                </a:solidFill>
                <a:latin typeface="Calibri"/>
                <a:cs typeface="Calibri"/>
              </a:rPr>
              <a:t>Transformations: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GEOL </a:t>
            </a:r>
            <a:r>
              <a:rPr dirty="0" sz="2450" spc="10" b="1">
                <a:solidFill>
                  <a:srgbClr val="FFFFFF"/>
                </a:solidFill>
                <a:latin typeface="Calibri"/>
                <a:cs typeface="Calibri"/>
              </a:rPr>
              <a:t>331 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10" b="1">
                <a:solidFill>
                  <a:srgbClr val="FFFFFF"/>
                </a:solidFill>
                <a:latin typeface="Calibri"/>
                <a:cs typeface="Calibri"/>
              </a:rPr>
              <a:t>512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098" y="2572971"/>
            <a:ext cx="11047095" cy="473075"/>
          </a:xfrm>
          <a:prstGeom prst="rect">
            <a:avLst/>
          </a:prstGeom>
          <a:solidFill>
            <a:srgbClr val="5B9BD5"/>
          </a:solidFill>
        </p:spPr>
        <p:txBody>
          <a:bodyPr wrap="square" lIns="0" tIns="26670" rIns="0" bIns="0" rtlCol="0" vert="horz">
            <a:spAutoFit/>
          </a:bodyPr>
          <a:lstStyle/>
          <a:p>
            <a:pPr marL="2701290">
              <a:lnSpc>
                <a:spcPct val="100000"/>
              </a:lnSpc>
              <a:spcBef>
                <a:spcPts val="210"/>
              </a:spcBef>
            </a:pPr>
            <a:r>
              <a:rPr dirty="0" sz="2450" spc="10" b="1">
                <a:solidFill>
                  <a:srgbClr val="FFFFFF"/>
                </a:solidFill>
                <a:latin typeface="Calibri"/>
                <a:cs typeface="Calibri"/>
              </a:rPr>
              <a:t>Upper </a:t>
            </a: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Level </a:t>
            </a:r>
            <a:r>
              <a:rPr dirty="0" sz="2450" spc="5" b="1">
                <a:solidFill>
                  <a:srgbClr val="FFFFFF"/>
                </a:solidFill>
                <a:latin typeface="Calibri"/>
                <a:cs typeface="Calibri"/>
              </a:rPr>
              <a:t>Class </a:t>
            </a:r>
            <a:r>
              <a:rPr dirty="0" sz="2450" spc="-15" b="1">
                <a:solidFill>
                  <a:srgbClr val="FFFFFF"/>
                </a:solidFill>
                <a:latin typeface="Calibri"/>
                <a:cs typeface="Calibri"/>
              </a:rPr>
              <a:t>Transformation</a:t>
            </a: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 Examples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073" y="10872367"/>
            <a:ext cx="7134225" cy="3282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5"/>
              </a:spcBef>
            </a:pPr>
            <a:r>
              <a:rPr dirty="0" sz="1450" spc="5" b="1">
                <a:latin typeface="Calibri"/>
                <a:cs typeface="Calibri"/>
              </a:rPr>
              <a:t>Geology 512</a:t>
            </a:r>
            <a:r>
              <a:rPr dirty="0" sz="1450" spc="5">
                <a:latin typeface="Calibri"/>
                <a:cs typeface="Calibri"/>
              </a:rPr>
              <a:t>, Igneous and </a:t>
            </a:r>
            <a:r>
              <a:rPr dirty="0" sz="1450">
                <a:latin typeface="Calibri"/>
                <a:cs typeface="Calibri"/>
              </a:rPr>
              <a:t>Metamorphic </a:t>
            </a:r>
            <a:r>
              <a:rPr dirty="0" sz="1450" spc="-15">
                <a:latin typeface="Calibri"/>
                <a:cs typeface="Calibri"/>
              </a:rPr>
              <a:t>Petrology, </a:t>
            </a:r>
            <a:r>
              <a:rPr dirty="0" sz="1450">
                <a:latin typeface="Calibri"/>
                <a:cs typeface="Calibri"/>
              </a:rPr>
              <a:t>studies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>
                <a:latin typeface="Calibri"/>
                <a:cs typeface="Calibri"/>
              </a:rPr>
              <a:t>processes that </a:t>
            </a:r>
            <a:r>
              <a:rPr dirty="0" sz="1450" spc="-5">
                <a:latin typeface="Calibri"/>
                <a:cs typeface="Calibri"/>
              </a:rPr>
              <a:t>form </a:t>
            </a:r>
            <a:r>
              <a:rPr dirty="0" sz="1450">
                <a:latin typeface="Calibri"/>
                <a:cs typeface="Calibri"/>
              </a:rPr>
              <a:t>minerals 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 spc="-5">
                <a:latin typeface="Calibri"/>
                <a:cs typeface="Calibri"/>
              </a:rPr>
              <a:t>rocks </a:t>
            </a:r>
            <a:r>
              <a:rPr dirty="0" sz="1450" spc="5">
                <a:latin typeface="Calibri"/>
                <a:cs typeface="Calibri"/>
              </a:rPr>
              <a:t>within </a:t>
            </a:r>
            <a:r>
              <a:rPr dirty="0" sz="1450">
                <a:latin typeface="Calibri"/>
                <a:cs typeface="Calibri"/>
              </a:rPr>
              <a:t>Earth's crust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>
                <a:latin typeface="Calibri"/>
                <a:cs typeface="Calibri"/>
              </a:rPr>
              <a:t>mantle. Students learn </a:t>
            </a:r>
            <a:r>
              <a:rPr dirty="0" sz="1450" spc="5">
                <a:latin typeface="Calibri"/>
                <a:cs typeface="Calibri"/>
              </a:rPr>
              <a:t>about </a:t>
            </a:r>
            <a:r>
              <a:rPr dirty="0" sz="1450">
                <a:latin typeface="Calibri"/>
                <a:cs typeface="Calibri"/>
              </a:rPr>
              <a:t>plate tectonic processes  influencing volcanism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>
                <a:latin typeface="Calibri"/>
                <a:cs typeface="Calibri"/>
              </a:rPr>
              <a:t>mountain </a:t>
            </a:r>
            <a:r>
              <a:rPr dirty="0" sz="1450" spc="-5">
                <a:latin typeface="Calibri"/>
                <a:cs typeface="Calibri"/>
              </a:rPr>
              <a:t>ranges.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 spc="-5">
                <a:latin typeface="Calibri"/>
                <a:cs typeface="Calibri"/>
              </a:rPr>
              <a:t>course </a:t>
            </a:r>
            <a:r>
              <a:rPr dirty="0" sz="1450">
                <a:latin typeface="Calibri"/>
                <a:cs typeface="Calibri"/>
              </a:rPr>
              <a:t>uses concepts </a:t>
            </a:r>
            <a:r>
              <a:rPr dirty="0" sz="1450" spc="5">
                <a:latin typeface="Calibri"/>
                <a:cs typeface="Calibri"/>
              </a:rPr>
              <a:t>of </a:t>
            </a:r>
            <a:r>
              <a:rPr dirty="0" sz="1450">
                <a:latin typeface="Calibri"/>
                <a:cs typeface="Calibri"/>
              </a:rPr>
              <a:t>chemical </a:t>
            </a:r>
            <a:r>
              <a:rPr dirty="0" sz="1450" spc="5">
                <a:latin typeface="Calibri"/>
                <a:cs typeface="Calibri"/>
              </a:rPr>
              <a:t>equilibrium  thermodynamics, magma </a:t>
            </a:r>
            <a:r>
              <a:rPr dirty="0" sz="1450" spc="-5">
                <a:latin typeface="Calibri"/>
                <a:cs typeface="Calibri"/>
              </a:rPr>
              <a:t>crystallization, </a:t>
            </a:r>
            <a:r>
              <a:rPr dirty="0" sz="1450">
                <a:latin typeface="Calibri"/>
                <a:cs typeface="Calibri"/>
              </a:rPr>
              <a:t>quantitative analysis of mineral assemblages </a:t>
            </a:r>
            <a:r>
              <a:rPr dirty="0" sz="1450" spc="5">
                <a:latin typeface="Calibri"/>
                <a:cs typeface="Calibri"/>
              </a:rPr>
              <a:t>and  </a:t>
            </a:r>
            <a:r>
              <a:rPr dirty="0" sz="1450">
                <a:latin typeface="Calibri"/>
                <a:cs typeface="Calibri"/>
              </a:rPr>
              <a:t>geochemical analyses. </a:t>
            </a:r>
            <a:r>
              <a:rPr dirty="0" sz="1450" spc="5">
                <a:latin typeface="Calibri"/>
                <a:cs typeface="Calibri"/>
              </a:rPr>
              <a:t>This </a:t>
            </a:r>
            <a:r>
              <a:rPr dirty="0" sz="1450">
                <a:latin typeface="Calibri"/>
                <a:cs typeface="Calibri"/>
              </a:rPr>
              <a:t>senior level </a:t>
            </a:r>
            <a:r>
              <a:rPr dirty="0" sz="1450" spc="-5">
                <a:latin typeface="Calibri"/>
                <a:cs typeface="Calibri"/>
              </a:rPr>
              <a:t>course averages </a:t>
            </a:r>
            <a:r>
              <a:rPr dirty="0" sz="1450" spc="5">
                <a:latin typeface="Calibri"/>
                <a:cs typeface="Calibri"/>
              </a:rPr>
              <a:t>15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students.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ts val="1739"/>
              </a:lnSpc>
              <a:spcBef>
                <a:spcPts val="1085"/>
              </a:spcBef>
            </a:pPr>
            <a:r>
              <a:rPr dirty="0" sz="1450" spc="-10" b="1">
                <a:latin typeface="Calibri"/>
                <a:cs typeface="Calibri"/>
              </a:rPr>
              <a:t>Transformations </a:t>
            </a:r>
            <a:r>
              <a:rPr dirty="0" sz="1450" spc="5" b="1">
                <a:latin typeface="Calibri"/>
                <a:cs typeface="Calibri"/>
              </a:rPr>
              <a:t>in </a:t>
            </a:r>
            <a:r>
              <a:rPr dirty="0" sz="1450" b="1">
                <a:latin typeface="Calibri"/>
                <a:cs typeface="Calibri"/>
              </a:rPr>
              <a:t>GEOL </a:t>
            </a:r>
            <a:r>
              <a:rPr dirty="0" sz="1450" spc="5" b="1">
                <a:latin typeface="Calibri"/>
                <a:cs typeface="Calibri"/>
              </a:rPr>
              <a:t>331:</a:t>
            </a:r>
            <a:endParaRPr sz="1450">
              <a:latin typeface="Calibri"/>
              <a:cs typeface="Calibri"/>
            </a:endParaRPr>
          </a:p>
          <a:p>
            <a:pPr marL="221615" indent="-208915">
              <a:lnSpc>
                <a:spcPts val="1739"/>
              </a:lnSpc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450">
                <a:latin typeface="Calibri"/>
                <a:cs typeface="Calibri"/>
              </a:rPr>
              <a:t>Discussing </a:t>
            </a:r>
            <a:r>
              <a:rPr dirty="0" sz="1450" spc="5">
                <a:latin typeface="Calibri"/>
                <a:cs typeface="Calibri"/>
              </a:rPr>
              <a:t>learning</a:t>
            </a:r>
            <a:r>
              <a:rPr dirty="0" sz="1450">
                <a:latin typeface="Calibri"/>
                <a:cs typeface="Calibri"/>
              </a:rPr>
              <a:t> objectives</a:t>
            </a:r>
            <a:endParaRPr sz="1450">
              <a:latin typeface="Calibri"/>
              <a:cs typeface="Calibri"/>
            </a:endParaRPr>
          </a:p>
          <a:p>
            <a:pPr marL="221615" indent="-208915">
              <a:lnSpc>
                <a:spcPts val="1739"/>
              </a:lnSpc>
              <a:spcBef>
                <a:spcPts val="50"/>
              </a:spcBef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450" spc="-5">
                <a:latin typeface="Calibri"/>
                <a:cs typeface="Calibri"/>
              </a:rPr>
              <a:t>Reinforcing </a:t>
            </a:r>
            <a:r>
              <a:rPr dirty="0" sz="1450">
                <a:latin typeface="Calibri"/>
                <a:cs typeface="Calibri"/>
              </a:rPr>
              <a:t>class materials </a:t>
            </a:r>
            <a:r>
              <a:rPr dirty="0" sz="1450" spc="5">
                <a:latin typeface="Calibri"/>
                <a:cs typeface="Calibri"/>
              </a:rPr>
              <a:t>with </a:t>
            </a:r>
            <a:r>
              <a:rPr dirty="0" sz="1450" spc="-5">
                <a:latin typeface="Calibri"/>
                <a:cs typeface="Calibri"/>
              </a:rPr>
              <a:t>laboratory </a:t>
            </a:r>
            <a:r>
              <a:rPr dirty="0" sz="1450">
                <a:latin typeface="Calibri"/>
                <a:cs typeface="Calibri"/>
              </a:rPr>
              <a:t>materials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>
                <a:latin typeface="Calibri"/>
                <a:cs typeface="Calibri"/>
              </a:rPr>
              <a:t>field trip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activities</a:t>
            </a:r>
            <a:endParaRPr sz="1450">
              <a:latin typeface="Calibri"/>
              <a:cs typeface="Calibri"/>
            </a:endParaRPr>
          </a:p>
          <a:p>
            <a:pPr marL="221615" indent="-208915">
              <a:lnSpc>
                <a:spcPts val="1739"/>
              </a:lnSpc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450">
                <a:latin typeface="Calibri"/>
                <a:cs typeface="Calibri"/>
              </a:rPr>
              <a:t>Active </a:t>
            </a:r>
            <a:r>
              <a:rPr dirty="0" sz="1450" spc="5">
                <a:latin typeface="Calibri"/>
                <a:cs typeface="Calibri"/>
              </a:rPr>
              <a:t>learning (e.g. </a:t>
            </a:r>
            <a:r>
              <a:rPr dirty="0" sz="1450">
                <a:latin typeface="Calibri"/>
                <a:cs typeface="Calibri"/>
              </a:rPr>
              <a:t>pre-class readings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>
                <a:latin typeface="Calibri"/>
                <a:cs typeface="Calibri"/>
              </a:rPr>
              <a:t>group discussions)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ts val="1739"/>
              </a:lnSpc>
              <a:spcBef>
                <a:spcPts val="55"/>
              </a:spcBef>
            </a:pPr>
            <a:r>
              <a:rPr dirty="0" sz="1450" spc="-10" b="1">
                <a:latin typeface="Calibri"/>
                <a:cs typeface="Calibri"/>
              </a:rPr>
              <a:t>Transformations </a:t>
            </a:r>
            <a:r>
              <a:rPr dirty="0" sz="1450" spc="5" b="1">
                <a:latin typeface="Calibri"/>
                <a:cs typeface="Calibri"/>
              </a:rPr>
              <a:t>in </a:t>
            </a:r>
            <a:r>
              <a:rPr dirty="0" sz="1450" b="1">
                <a:latin typeface="Calibri"/>
                <a:cs typeface="Calibri"/>
              </a:rPr>
              <a:t>GEOL </a:t>
            </a:r>
            <a:r>
              <a:rPr dirty="0" sz="1450" spc="5" b="1">
                <a:latin typeface="Calibri"/>
                <a:cs typeface="Calibri"/>
              </a:rPr>
              <a:t>512:</a:t>
            </a:r>
            <a:endParaRPr sz="1450">
              <a:latin typeface="Calibri"/>
              <a:cs typeface="Calibri"/>
            </a:endParaRPr>
          </a:p>
          <a:p>
            <a:pPr marL="221615" indent="-208915">
              <a:lnSpc>
                <a:spcPts val="1735"/>
              </a:lnSpc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450" spc="5">
                <a:latin typeface="Calibri"/>
                <a:cs typeface="Calibri"/>
              </a:rPr>
              <a:t>Hands-on </a:t>
            </a:r>
            <a:r>
              <a:rPr dirty="0" sz="1450">
                <a:latin typeface="Calibri"/>
                <a:cs typeface="Calibri"/>
              </a:rPr>
              <a:t>training of student skills </a:t>
            </a:r>
            <a:r>
              <a:rPr dirty="0" sz="1450" spc="-5">
                <a:latin typeface="Calibri"/>
                <a:cs typeface="Calibri"/>
              </a:rPr>
              <a:t>to </a:t>
            </a:r>
            <a:r>
              <a:rPr dirty="0" sz="1450">
                <a:latin typeface="Calibri"/>
                <a:cs typeface="Calibri"/>
              </a:rPr>
              <a:t>increase problem solving skills </a:t>
            </a:r>
            <a:r>
              <a:rPr dirty="0" sz="1450" spc="5">
                <a:latin typeface="Calibri"/>
                <a:cs typeface="Calibri"/>
              </a:rPr>
              <a:t>needed in the</a:t>
            </a:r>
            <a:r>
              <a:rPr dirty="0" sz="1450" spc="100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course</a:t>
            </a:r>
            <a:endParaRPr sz="1450">
              <a:latin typeface="Calibri"/>
              <a:cs typeface="Calibri"/>
            </a:endParaRPr>
          </a:p>
          <a:p>
            <a:pPr marL="221615" indent="-208915">
              <a:lnSpc>
                <a:spcPts val="1739"/>
              </a:lnSpc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450">
                <a:latin typeface="Calibri"/>
                <a:cs typeface="Calibri"/>
              </a:rPr>
              <a:t>Problems given </a:t>
            </a:r>
            <a:r>
              <a:rPr dirty="0" sz="1450" spc="5">
                <a:latin typeface="Calibri"/>
                <a:cs typeface="Calibri"/>
              </a:rPr>
              <a:t>as </a:t>
            </a:r>
            <a:r>
              <a:rPr dirty="0" sz="1450">
                <a:latin typeface="Calibri"/>
                <a:cs typeface="Calibri"/>
              </a:rPr>
              <a:t>homework </a:t>
            </a:r>
            <a:r>
              <a:rPr dirty="0" sz="1450" spc="-10">
                <a:latin typeface="Calibri"/>
                <a:cs typeface="Calibri"/>
              </a:rPr>
              <a:t>before </a:t>
            </a:r>
            <a:r>
              <a:rPr dirty="0" sz="1450" spc="5">
                <a:latin typeface="Calibri"/>
                <a:cs typeface="Calibri"/>
              </a:rPr>
              <a:t>being </a:t>
            </a:r>
            <a:r>
              <a:rPr dirty="0" sz="1450" spc="-5">
                <a:latin typeface="Calibri"/>
                <a:cs typeface="Calibri"/>
              </a:rPr>
              <a:t>covered </a:t>
            </a:r>
            <a:r>
              <a:rPr dirty="0" sz="1450" spc="5">
                <a:latin typeface="Calibri"/>
                <a:cs typeface="Calibri"/>
              </a:rPr>
              <a:t>in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tests</a:t>
            </a:r>
            <a:endParaRPr sz="1450">
              <a:latin typeface="Calibri"/>
              <a:cs typeface="Calibri"/>
            </a:endParaRPr>
          </a:p>
          <a:p>
            <a:pPr marL="221615" indent="-208915">
              <a:lnSpc>
                <a:spcPts val="1739"/>
              </a:lnSpc>
              <a:spcBef>
                <a:spcPts val="50"/>
              </a:spcBef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450">
                <a:latin typeface="Calibri"/>
                <a:cs typeface="Calibri"/>
              </a:rPr>
              <a:t>More </a:t>
            </a:r>
            <a:r>
              <a:rPr dirty="0" sz="1450" spc="5">
                <a:latin typeface="Calibri"/>
                <a:cs typeface="Calibri"/>
              </a:rPr>
              <a:t>opportunity </a:t>
            </a:r>
            <a:r>
              <a:rPr dirty="0" sz="1450" spc="-10">
                <a:latin typeface="Calibri"/>
                <a:cs typeface="Calibri"/>
              </a:rPr>
              <a:t>for </a:t>
            </a:r>
            <a:r>
              <a:rPr dirty="0" sz="1450">
                <a:latin typeface="Calibri"/>
                <a:cs typeface="Calibri"/>
              </a:rPr>
              <a:t>student practice </a:t>
            </a:r>
            <a:r>
              <a:rPr dirty="0" sz="1450" spc="5">
                <a:latin typeface="Calibri"/>
                <a:cs typeface="Calibri"/>
              </a:rPr>
              <a:t>and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feedback</a:t>
            </a:r>
            <a:endParaRPr sz="1450">
              <a:latin typeface="Calibri"/>
              <a:cs typeface="Calibri"/>
            </a:endParaRPr>
          </a:p>
          <a:p>
            <a:pPr marL="221615" indent="-208915">
              <a:lnSpc>
                <a:spcPts val="1739"/>
              </a:lnSpc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450">
                <a:latin typeface="Calibri"/>
                <a:cs typeface="Calibri"/>
              </a:rPr>
              <a:t>Correct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>
                <a:latin typeface="Calibri"/>
                <a:cs typeface="Calibri"/>
              </a:rPr>
              <a:t>complete problem </a:t>
            </a:r>
            <a:r>
              <a:rPr dirty="0" sz="1450" spc="-5">
                <a:latin typeface="Calibri"/>
                <a:cs typeface="Calibri"/>
              </a:rPr>
              <a:t>set </a:t>
            </a:r>
            <a:r>
              <a:rPr dirty="0" sz="1450" spc="5">
                <a:latin typeface="Calibri"/>
                <a:cs typeface="Calibri"/>
              </a:rPr>
              <a:t>solutions </a:t>
            </a:r>
            <a:r>
              <a:rPr dirty="0" sz="1450">
                <a:latin typeface="Calibri"/>
                <a:cs typeface="Calibri"/>
              </a:rPr>
              <a:t>discussed </a:t>
            </a:r>
            <a:r>
              <a:rPr dirty="0" sz="1450" spc="5">
                <a:latin typeface="Calibri"/>
                <a:cs typeface="Calibri"/>
              </a:rPr>
              <a:t>in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class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4842" y="12219992"/>
            <a:ext cx="5523230" cy="480059"/>
          </a:xfrm>
          <a:prstGeom prst="rect">
            <a:avLst/>
          </a:prstGeom>
          <a:solidFill>
            <a:srgbClr val="ED7D31"/>
          </a:solidFill>
        </p:spPr>
        <p:txBody>
          <a:bodyPr wrap="square" lIns="0" tIns="26670" rIns="0" bIns="0" rtlCol="0" vert="horz">
            <a:spAutoFit/>
          </a:bodyPr>
          <a:lstStyle/>
          <a:p>
            <a:pPr marL="1385570">
              <a:lnSpc>
                <a:spcPct val="100000"/>
              </a:lnSpc>
              <a:spcBef>
                <a:spcPts val="210"/>
              </a:spcBef>
            </a:pP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Observations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Date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8352" y="552726"/>
            <a:ext cx="1764982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Transforming </a:t>
            </a:r>
            <a:r>
              <a:rPr dirty="0" spc="-10"/>
              <a:t>1</a:t>
            </a:r>
            <a:r>
              <a:rPr dirty="0" baseline="25862" sz="4350" spc="-15"/>
              <a:t>st </a:t>
            </a:r>
            <a:r>
              <a:rPr dirty="0" sz="4400" spc="-95"/>
              <a:t>Year </a:t>
            </a:r>
            <a:r>
              <a:rPr dirty="0" sz="4400" spc="-15"/>
              <a:t>through </a:t>
            </a:r>
            <a:r>
              <a:rPr dirty="0" sz="4400" spc="5"/>
              <a:t>4</a:t>
            </a:r>
            <a:r>
              <a:rPr dirty="0" baseline="25862" sz="4350" spc="7"/>
              <a:t>th </a:t>
            </a:r>
            <a:r>
              <a:rPr dirty="0" sz="4400" spc="-90"/>
              <a:t>Year </a:t>
            </a:r>
            <a:r>
              <a:rPr dirty="0" sz="4400" spc="-10"/>
              <a:t>Courses—Geology </a:t>
            </a:r>
            <a:r>
              <a:rPr dirty="0" sz="4400" spc="-15"/>
              <a:t>Course</a:t>
            </a:r>
            <a:r>
              <a:rPr dirty="0" sz="4400" spc="-345"/>
              <a:t> </a:t>
            </a:r>
            <a:r>
              <a:rPr dirty="0" sz="4400" spc="-15"/>
              <a:t>Innovations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1549890" y="1313611"/>
            <a:ext cx="17004665" cy="8674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3000" spc="-25" b="1">
                <a:latin typeface="Calibri"/>
                <a:cs typeface="Calibri"/>
              </a:rPr>
              <a:t>D. </a:t>
            </a:r>
            <a:r>
              <a:rPr dirty="0" sz="3000" spc="5" b="1">
                <a:latin typeface="Calibri"/>
                <a:cs typeface="Calibri"/>
              </a:rPr>
              <a:t>Kamola </a:t>
            </a:r>
            <a:r>
              <a:rPr dirty="0" sz="3000" spc="-5" b="1">
                <a:latin typeface="Calibri"/>
                <a:cs typeface="Calibri"/>
              </a:rPr>
              <a:t>(GEOL </a:t>
            </a:r>
            <a:r>
              <a:rPr dirty="0" sz="3000" spc="5" b="1">
                <a:latin typeface="Calibri"/>
                <a:cs typeface="Calibri"/>
              </a:rPr>
              <a:t>331), </a:t>
            </a:r>
            <a:r>
              <a:rPr dirty="0" sz="3000" spc="20" b="1">
                <a:latin typeface="Calibri"/>
                <a:cs typeface="Calibri"/>
              </a:rPr>
              <a:t>A. </a:t>
            </a:r>
            <a:r>
              <a:rPr dirty="0" sz="3000" spc="5" b="1">
                <a:latin typeface="Calibri"/>
                <a:cs typeface="Calibri"/>
              </a:rPr>
              <a:t>Möller </a:t>
            </a:r>
            <a:r>
              <a:rPr dirty="0" sz="3000" spc="-5" b="1">
                <a:latin typeface="Calibri"/>
                <a:cs typeface="Calibri"/>
              </a:rPr>
              <a:t>(GEOL </a:t>
            </a:r>
            <a:r>
              <a:rPr dirty="0" sz="3000" spc="10" b="1">
                <a:latin typeface="Calibri"/>
                <a:cs typeface="Calibri"/>
              </a:rPr>
              <a:t>101, </a:t>
            </a:r>
            <a:r>
              <a:rPr dirty="0" sz="3000" spc="5" b="1">
                <a:latin typeface="Calibri"/>
                <a:cs typeface="Calibri"/>
              </a:rPr>
              <a:t>512), </a:t>
            </a:r>
            <a:r>
              <a:rPr dirty="0" sz="3000" spc="10" b="1">
                <a:latin typeface="Calibri"/>
                <a:cs typeface="Calibri"/>
              </a:rPr>
              <a:t>N. </a:t>
            </a:r>
            <a:r>
              <a:rPr dirty="0" sz="3000" spc="5" b="1">
                <a:latin typeface="Calibri"/>
                <a:cs typeface="Calibri"/>
              </a:rPr>
              <a:t>McLean, </a:t>
            </a:r>
            <a:r>
              <a:rPr dirty="0" sz="3000" spc="10" b="1">
                <a:latin typeface="Calibri"/>
                <a:cs typeface="Calibri"/>
              </a:rPr>
              <a:t>J.A. </a:t>
            </a:r>
            <a:r>
              <a:rPr dirty="0" sz="3000" b="1">
                <a:latin typeface="Calibri"/>
                <a:cs typeface="Calibri"/>
              </a:rPr>
              <a:t>Roberts </a:t>
            </a:r>
            <a:r>
              <a:rPr dirty="0" sz="3000" spc="-5" b="1">
                <a:latin typeface="Calibri"/>
                <a:cs typeface="Calibri"/>
              </a:rPr>
              <a:t>(GEOL </a:t>
            </a:r>
            <a:r>
              <a:rPr dirty="0" sz="3000" spc="5" b="1">
                <a:latin typeface="Calibri"/>
                <a:cs typeface="Calibri"/>
              </a:rPr>
              <a:t>101), </a:t>
            </a:r>
            <a:r>
              <a:rPr dirty="0" sz="3000" spc="20" b="1">
                <a:latin typeface="Calibri"/>
                <a:cs typeface="Calibri"/>
              </a:rPr>
              <a:t>A. </a:t>
            </a:r>
            <a:r>
              <a:rPr dirty="0" sz="3000" spc="-5" b="1">
                <a:latin typeface="Calibri"/>
                <a:cs typeface="Calibri"/>
              </a:rPr>
              <a:t>Olcott (GEOL</a:t>
            </a:r>
            <a:r>
              <a:rPr dirty="0" sz="3000" spc="95" b="1">
                <a:latin typeface="Calibri"/>
                <a:cs typeface="Calibri"/>
              </a:rPr>
              <a:t> </a:t>
            </a:r>
            <a:r>
              <a:rPr dirty="0" sz="3000" spc="10" b="1">
                <a:latin typeface="Calibri"/>
                <a:cs typeface="Calibri"/>
              </a:rPr>
              <a:t>121)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2450" spc="5" b="1">
                <a:latin typeface="Calibri"/>
                <a:cs typeface="Calibri"/>
              </a:rPr>
              <a:t>Department of</a:t>
            </a:r>
            <a:r>
              <a:rPr dirty="0" sz="2450" b="1">
                <a:latin typeface="Calibri"/>
                <a:cs typeface="Calibri"/>
              </a:rPr>
              <a:t> </a:t>
            </a:r>
            <a:r>
              <a:rPr dirty="0" sz="2450" spc="5" b="1">
                <a:latin typeface="Calibri"/>
                <a:cs typeface="Calibri"/>
              </a:rPr>
              <a:t>Geology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1273" y="12850666"/>
            <a:ext cx="5461635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0"/>
              </a:spcBef>
            </a:pPr>
            <a:r>
              <a:rPr dirty="0" sz="1450">
                <a:latin typeface="Calibri"/>
                <a:cs typeface="Calibri"/>
              </a:rPr>
              <a:t>Students </a:t>
            </a:r>
            <a:r>
              <a:rPr dirty="0" sz="1450" spc="5">
                <a:latin typeface="Calibri"/>
                <a:cs typeface="Calibri"/>
              </a:rPr>
              <a:t>in both upper </a:t>
            </a:r>
            <a:r>
              <a:rPr dirty="0" sz="1450">
                <a:latin typeface="Calibri"/>
                <a:cs typeface="Calibri"/>
              </a:rPr>
              <a:t>level classes </a:t>
            </a:r>
            <a:r>
              <a:rPr dirty="0" sz="1450" spc="5">
                <a:latin typeface="Calibri"/>
                <a:cs typeface="Calibri"/>
              </a:rPr>
              <a:t>now </a:t>
            </a:r>
            <a:r>
              <a:rPr dirty="0" sz="1450" spc="-5">
                <a:latin typeface="Calibri"/>
                <a:cs typeface="Calibri"/>
              </a:rPr>
              <a:t>have </a:t>
            </a:r>
            <a:r>
              <a:rPr dirty="0" sz="1450" spc="5">
                <a:latin typeface="Calibri"/>
                <a:cs typeface="Calibri"/>
              </a:rPr>
              <a:t>a </a:t>
            </a:r>
            <a:r>
              <a:rPr dirty="0" sz="1450" spc="-5">
                <a:latin typeface="Calibri"/>
                <a:cs typeface="Calibri"/>
              </a:rPr>
              <a:t>better </a:t>
            </a:r>
            <a:r>
              <a:rPr dirty="0" sz="1450">
                <a:latin typeface="Calibri"/>
                <a:cs typeface="Calibri"/>
              </a:rPr>
              <a:t>understanding  </a:t>
            </a:r>
            <a:r>
              <a:rPr dirty="0" sz="1450" spc="5">
                <a:latin typeface="Calibri"/>
                <a:cs typeface="Calibri"/>
              </a:rPr>
              <a:t>by </a:t>
            </a:r>
            <a:r>
              <a:rPr dirty="0" sz="1450">
                <a:latin typeface="Calibri"/>
                <a:cs typeface="Calibri"/>
              </a:rPr>
              <a:t>working through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>
                <a:latin typeface="Calibri"/>
                <a:cs typeface="Calibri"/>
              </a:rPr>
              <a:t>processes </a:t>
            </a:r>
            <a:r>
              <a:rPr dirty="0" sz="1450" spc="-5">
                <a:latin typeface="Calibri"/>
                <a:cs typeface="Calibri"/>
              </a:rPr>
              <a:t>presented </a:t>
            </a:r>
            <a:r>
              <a:rPr dirty="0" sz="1450" spc="5">
                <a:latin typeface="Calibri"/>
                <a:cs typeface="Calibri"/>
              </a:rPr>
              <a:t>in the </a:t>
            </a:r>
            <a:r>
              <a:rPr dirty="0" sz="1450" spc="-5">
                <a:latin typeface="Calibri"/>
                <a:cs typeface="Calibri"/>
              </a:rPr>
              <a:t>course. </a:t>
            </a:r>
            <a:r>
              <a:rPr dirty="0" sz="1450" spc="5">
                <a:latin typeface="Calibri"/>
                <a:cs typeface="Calibri"/>
              </a:rPr>
              <a:t>This </a:t>
            </a:r>
            <a:r>
              <a:rPr dirty="0" sz="1450">
                <a:latin typeface="Calibri"/>
                <a:cs typeface="Calibri"/>
              </a:rPr>
              <a:t>is </a:t>
            </a:r>
            <a:r>
              <a:rPr dirty="0" sz="1450" spc="-5">
                <a:latin typeface="Calibri"/>
                <a:cs typeface="Calibri"/>
              </a:rPr>
              <a:t>likely  </a:t>
            </a:r>
            <a:r>
              <a:rPr dirty="0" sz="1450" spc="5">
                <a:latin typeface="Calibri"/>
                <a:cs typeface="Calibri"/>
              </a:rPr>
              <a:t>due </a:t>
            </a:r>
            <a:r>
              <a:rPr dirty="0" sz="1450" spc="-5">
                <a:latin typeface="Calibri"/>
                <a:cs typeface="Calibri"/>
              </a:rPr>
              <a:t>to </a:t>
            </a:r>
            <a:r>
              <a:rPr dirty="0" sz="1450" spc="5">
                <a:latin typeface="Calibri"/>
                <a:cs typeface="Calibri"/>
              </a:rPr>
              <a:t>moving the </a:t>
            </a:r>
            <a:r>
              <a:rPr dirty="0" sz="1450" spc="-5">
                <a:latin typeface="Calibri"/>
                <a:cs typeface="Calibri"/>
              </a:rPr>
              <a:t>course focus to </a:t>
            </a:r>
            <a:r>
              <a:rPr dirty="0" sz="1450">
                <a:latin typeface="Calibri"/>
                <a:cs typeface="Calibri"/>
              </a:rPr>
              <a:t>requiring students </a:t>
            </a:r>
            <a:r>
              <a:rPr dirty="0" sz="1450" spc="-5">
                <a:latin typeface="Calibri"/>
                <a:cs typeface="Calibri"/>
              </a:rPr>
              <a:t>to </a:t>
            </a:r>
            <a:r>
              <a:rPr dirty="0" sz="1450" spc="5">
                <a:latin typeface="Calibri"/>
                <a:cs typeface="Calibri"/>
              </a:rPr>
              <a:t>apply </a:t>
            </a:r>
            <a:r>
              <a:rPr dirty="0" sz="1450">
                <a:latin typeface="Calibri"/>
                <a:cs typeface="Calibri"/>
              </a:rPr>
              <a:t>processes  </a:t>
            </a:r>
            <a:r>
              <a:rPr dirty="0" sz="1450" spc="5">
                <a:latin typeface="Calibri"/>
                <a:cs typeface="Calibri"/>
              </a:rPr>
              <a:t>as opposed </a:t>
            </a:r>
            <a:r>
              <a:rPr dirty="0" sz="1450" spc="-5">
                <a:latin typeface="Calibri"/>
                <a:cs typeface="Calibri"/>
              </a:rPr>
              <a:t>to just </a:t>
            </a:r>
            <a:r>
              <a:rPr dirty="0" sz="1450">
                <a:latin typeface="Calibri"/>
                <a:cs typeface="Calibri"/>
              </a:rPr>
              <a:t>explaining </a:t>
            </a:r>
            <a:r>
              <a:rPr dirty="0" sz="1450" spc="5">
                <a:latin typeface="Calibri"/>
                <a:cs typeface="Calibri"/>
              </a:rPr>
              <a:t>them and </a:t>
            </a:r>
            <a:r>
              <a:rPr dirty="0" sz="1450">
                <a:latin typeface="Calibri"/>
                <a:cs typeface="Calibri"/>
              </a:rPr>
              <a:t>relying </a:t>
            </a:r>
            <a:r>
              <a:rPr dirty="0" sz="1450" spc="5">
                <a:latin typeface="Calibri"/>
                <a:cs typeface="Calibri"/>
              </a:rPr>
              <a:t>on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memorization.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1273" y="13967561"/>
            <a:ext cx="5463540" cy="4711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dirty="0" sz="1450" spc="5" i="1">
                <a:latin typeface="Calibri"/>
                <a:cs typeface="Calibri"/>
              </a:rPr>
              <a:t>This </a:t>
            </a:r>
            <a:r>
              <a:rPr dirty="0" sz="1450" i="1">
                <a:latin typeface="Calibri"/>
                <a:cs typeface="Calibri"/>
              </a:rPr>
              <a:t>project </a:t>
            </a:r>
            <a:r>
              <a:rPr dirty="0" sz="1450" spc="5" i="1">
                <a:latin typeface="Calibri"/>
                <a:cs typeface="Calibri"/>
              </a:rPr>
              <a:t>was part </a:t>
            </a:r>
            <a:r>
              <a:rPr dirty="0" sz="1450" i="1">
                <a:latin typeface="Calibri"/>
                <a:cs typeface="Calibri"/>
              </a:rPr>
              <a:t>of </a:t>
            </a:r>
            <a:r>
              <a:rPr dirty="0" sz="1450" spc="5" i="1">
                <a:latin typeface="Calibri"/>
                <a:cs typeface="Calibri"/>
              </a:rPr>
              <a:t>the 2018-19 Curriculum </a:t>
            </a:r>
            <a:r>
              <a:rPr dirty="0" sz="1450" i="1">
                <a:latin typeface="Calibri"/>
                <a:cs typeface="Calibri"/>
              </a:rPr>
              <a:t>Innovation </a:t>
            </a:r>
            <a:r>
              <a:rPr dirty="0" sz="1450" spc="5" i="1">
                <a:latin typeface="Calibri"/>
                <a:cs typeface="Calibri"/>
              </a:rPr>
              <a:t>Program, </a:t>
            </a:r>
            <a:r>
              <a:rPr dirty="0" sz="1450" spc="335" i="1">
                <a:latin typeface="Calibri"/>
                <a:cs typeface="Calibri"/>
              </a:rPr>
              <a:t> </a:t>
            </a:r>
            <a:r>
              <a:rPr dirty="0" sz="1450" i="1">
                <a:latin typeface="Calibri"/>
                <a:cs typeface="Calibri"/>
              </a:rPr>
              <a:t>supported </a:t>
            </a:r>
            <a:r>
              <a:rPr dirty="0" sz="1450" spc="5" i="1">
                <a:latin typeface="Calibri"/>
                <a:cs typeface="Calibri"/>
              </a:rPr>
              <a:t>through funds </a:t>
            </a:r>
            <a:r>
              <a:rPr dirty="0" sz="1450" i="1">
                <a:latin typeface="Calibri"/>
                <a:cs typeface="Calibri"/>
              </a:rPr>
              <a:t>provided </a:t>
            </a:r>
            <a:r>
              <a:rPr dirty="0" sz="1450" spc="5" i="1">
                <a:latin typeface="Calibri"/>
                <a:cs typeface="Calibri"/>
              </a:rPr>
              <a:t>by </a:t>
            </a:r>
            <a:r>
              <a:rPr dirty="0" sz="1450" i="1">
                <a:latin typeface="Calibri"/>
                <a:cs typeface="Calibri"/>
              </a:rPr>
              <a:t>Bob </a:t>
            </a:r>
            <a:r>
              <a:rPr dirty="0" sz="1450" spc="10" i="1">
                <a:latin typeface="Calibri"/>
                <a:cs typeface="Calibri"/>
              </a:rPr>
              <a:t>&amp; </a:t>
            </a:r>
            <a:r>
              <a:rPr dirty="0" sz="1450" i="1">
                <a:latin typeface="Calibri"/>
                <a:cs typeface="Calibri"/>
              </a:rPr>
              <a:t>Kathie</a:t>
            </a:r>
            <a:r>
              <a:rPr dirty="0" sz="1450" spc="5" i="1">
                <a:latin typeface="Calibri"/>
                <a:cs typeface="Calibri"/>
              </a:rPr>
              <a:t> </a:t>
            </a:r>
            <a:r>
              <a:rPr dirty="0" sz="1450" spc="-15" i="1">
                <a:latin typeface="Calibri"/>
                <a:cs typeface="Calibri"/>
              </a:rPr>
              <a:t>Taylor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37364" y="8058723"/>
            <a:ext cx="3483610" cy="41783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80"/>
              </a:spcBef>
            </a:pPr>
            <a:r>
              <a:rPr dirty="0" sz="1250" b="1">
                <a:latin typeface="Calibri"/>
                <a:cs typeface="Calibri"/>
              </a:rPr>
              <a:t>Transformed exercise. </a:t>
            </a:r>
            <a:r>
              <a:rPr dirty="0" sz="1250" spc="10" b="1">
                <a:latin typeface="Calibri"/>
                <a:cs typeface="Calibri"/>
              </a:rPr>
              <a:t>Students describe diagenetic  process </a:t>
            </a:r>
            <a:r>
              <a:rPr dirty="0" sz="1250" spc="15" b="1">
                <a:latin typeface="Calibri"/>
                <a:cs typeface="Calibri"/>
              </a:rPr>
              <a:t>and </a:t>
            </a:r>
            <a:r>
              <a:rPr dirty="0" sz="1250" spc="5" b="1">
                <a:latin typeface="Calibri"/>
                <a:cs typeface="Calibri"/>
              </a:rPr>
              <a:t>texture </a:t>
            </a:r>
            <a:r>
              <a:rPr dirty="0" sz="1250" spc="10" b="1">
                <a:latin typeface="Calibri"/>
                <a:cs typeface="Calibri"/>
              </a:rPr>
              <a:t>of sediment through</a:t>
            </a:r>
            <a:r>
              <a:rPr dirty="0" sz="1250" spc="-30" b="1">
                <a:latin typeface="Calibri"/>
                <a:cs typeface="Calibri"/>
              </a:rPr>
              <a:t> </a:t>
            </a:r>
            <a:r>
              <a:rPr dirty="0" sz="1250" spc="10" b="1">
                <a:latin typeface="Calibri"/>
                <a:cs typeface="Calibri"/>
              </a:rPr>
              <a:t>time.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9460" y="3217189"/>
            <a:ext cx="408940" cy="5328920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50" spc="-5" b="1">
                <a:latin typeface="Calibri"/>
                <a:cs typeface="Calibri"/>
              </a:rPr>
              <a:t>GEOL </a:t>
            </a:r>
            <a:r>
              <a:rPr dirty="0" sz="2450" spc="10" b="1">
                <a:latin typeface="Calibri"/>
                <a:cs typeface="Calibri"/>
              </a:rPr>
              <a:t>331: </a:t>
            </a:r>
            <a:r>
              <a:rPr dirty="0" sz="2450" b="1">
                <a:latin typeface="Calibri"/>
                <a:cs typeface="Calibri"/>
              </a:rPr>
              <a:t>Sedimentology </a:t>
            </a:r>
            <a:r>
              <a:rPr dirty="0" sz="2450" spc="15" b="1">
                <a:latin typeface="Calibri"/>
                <a:cs typeface="Calibri"/>
              </a:rPr>
              <a:t>&amp;</a:t>
            </a:r>
            <a:r>
              <a:rPr dirty="0" sz="2450" spc="35" b="1">
                <a:latin typeface="Calibri"/>
                <a:cs typeface="Calibri"/>
              </a:rPr>
              <a:t> </a:t>
            </a:r>
            <a:r>
              <a:rPr dirty="0" sz="2450" spc="-10" b="1">
                <a:latin typeface="Calibri"/>
                <a:cs typeface="Calibri"/>
              </a:rPr>
              <a:t>Stratigraphy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749642" y="12120496"/>
            <a:ext cx="4549775" cy="203453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739"/>
              </a:lnSpc>
              <a:spcBef>
                <a:spcPts val="114"/>
              </a:spcBef>
            </a:pPr>
            <a:r>
              <a:rPr dirty="0" sz="1450">
                <a:latin typeface="Calibri"/>
                <a:cs typeface="Calibri"/>
              </a:rPr>
              <a:t>Improvement </a:t>
            </a:r>
            <a:r>
              <a:rPr dirty="0" sz="1450" spc="5">
                <a:latin typeface="Calibri"/>
                <a:cs typeface="Calibri"/>
              </a:rPr>
              <a:t>in </a:t>
            </a:r>
            <a:r>
              <a:rPr dirty="0" sz="1450">
                <a:latin typeface="Calibri"/>
                <a:cs typeface="Calibri"/>
              </a:rPr>
              <a:t>GEOL </a:t>
            </a:r>
            <a:r>
              <a:rPr dirty="0" sz="1450" spc="5">
                <a:latin typeface="Calibri"/>
                <a:cs typeface="Calibri"/>
              </a:rPr>
              <a:t>512 </a:t>
            </a:r>
            <a:r>
              <a:rPr dirty="0" sz="1450" spc="-10">
                <a:latin typeface="Calibri"/>
                <a:cs typeface="Calibri"/>
              </a:rPr>
              <a:t>exam </a:t>
            </a:r>
            <a:r>
              <a:rPr dirty="0" sz="1450" spc="-5">
                <a:latin typeface="Calibri"/>
                <a:cs typeface="Calibri"/>
              </a:rPr>
              <a:t>score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post-transformation:</a:t>
            </a:r>
            <a:endParaRPr sz="1450">
              <a:latin typeface="Calibri"/>
              <a:cs typeface="Calibri"/>
            </a:endParaRPr>
          </a:p>
          <a:p>
            <a:pPr marL="221615" marR="152400" indent="-208915">
              <a:lnSpc>
                <a:spcPts val="1789"/>
              </a:lnSpc>
              <a:spcBef>
                <a:spcPts val="15"/>
              </a:spcBef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450" spc="5" b="1">
                <a:latin typeface="Calibri"/>
                <a:cs typeface="Calibri"/>
              </a:rPr>
              <a:t>2014: </a:t>
            </a:r>
            <a:r>
              <a:rPr dirty="0" sz="1450">
                <a:latin typeface="Calibri"/>
                <a:cs typeface="Calibri"/>
              </a:rPr>
              <a:t>New question </a:t>
            </a:r>
            <a:r>
              <a:rPr dirty="0" sz="1450" spc="5">
                <a:latin typeface="Calibri"/>
                <a:cs typeface="Calibri"/>
              </a:rPr>
              <a:t>added </a:t>
            </a:r>
            <a:r>
              <a:rPr dirty="0" sz="1450" spc="-5">
                <a:latin typeface="Calibri"/>
                <a:cs typeface="Calibri"/>
              </a:rPr>
              <a:t>to exams; </a:t>
            </a:r>
            <a:r>
              <a:rPr dirty="0" sz="1450">
                <a:latin typeface="Calibri"/>
                <a:cs typeface="Calibri"/>
              </a:rPr>
              <a:t>students </a:t>
            </a:r>
            <a:r>
              <a:rPr dirty="0" sz="1450" spc="-5">
                <a:latin typeface="Calibri"/>
                <a:cs typeface="Calibri"/>
              </a:rPr>
              <a:t>perform  </a:t>
            </a:r>
            <a:r>
              <a:rPr dirty="0" sz="1450" spc="-10">
                <a:latin typeface="Calibri"/>
                <a:cs typeface="Calibri"/>
              </a:rPr>
              <a:t>poorly.</a:t>
            </a:r>
            <a:endParaRPr sz="1450">
              <a:latin typeface="Calibri"/>
              <a:cs typeface="Calibri"/>
            </a:endParaRPr>
          </a:p>
          <a:p>
            <a:pPr marL="221615" indent="-208915">
              <a:lnSpc>
                <a:spcPts val="1670"/>
              </a:lnSpc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450" spc="5" b="1">
                <a:latin typeface="Calibri"/>
                <a:cs typeface="Calibri"/>
              </a:rPr>
              <a:t>2015-2017: </a:t>
            </a:r>
            <a:r>
              <a:rPr dirty="0" sz="1450">
                <a:latin typeface="Calibri"/>
                <a:cs typeface="Calibri"/>
              </a:rPr>
              <a:t>Example homework, returned </a:t>
            </a:r>
            <a:r>
              <a:rPr dirty="0" sz="1450" spc="5">
                <a:latin typeface="Calibri"/>
                <a:cs typeface="Calibri"/>
              </a:rPr>
              <a:t>with</a:t>
            </a:r>
            <a:r>
              <a:rPr dirty="0" sz="1450">
                <a:latin typeface="Calibri"/>
                <a:cs typeface="Calibri"/>
              </a:rPr>
              <a:t> feedback.</a:t>
            </a:r>
            <a:endParaRPr sz="1450">
              <a:latin typeface="Calibri"/>
              <a:cs typeface="Calibri"/>
            </a:endParaRPr>
          </a:p>
          <a:p>
            <a:pPr marL="221615" marR="203835">
              <a:lnSpc>
                <a:spcPct val="100000"/>
              </a:lnSpc>
              <a:spcBef>
                <a:spcPts val="55"/>
              </a:spcBef>
            </a:pPr>
            <a:r>
              <a:rPr dirty="0" sz="1450" spc="5">
                <a:latin typeface="Calibri"/>
                <a:cs typeface="Calibri"/>
              </a:rPr>
              <a:t>Solution </a:t>
            </a:r>
            <a:r>
              <a:rPr dirty="0" sz="1450">
                <a:latin typeface="Calibri"/>
                <a:cs typeface="Calibri"/>
              </a:rPr>
              <a:t>discussed </a:t>
            </a:r>
            <a:r>
              <a:rPr dirty="0" sz="1450" spc="5">
                <a:latin typeface="Calibri"/>
                <a:cs typeface="Calibri"/>
              </a:rPr>
              <a:t>in </a:t>
            </a:r>
            <a:r>
              <a:rPr dirty="0" sz="1450">
                <a:latin typeface="Calibri"/>
                <a:cs typeface="Calibri"/>
              </a:rPr>
              <a:t>class. </a:t>
            </a:r>
            <a:r>
              <a:rPr dirty="0" sz="1450" spc="-5">
                <a:latin typeface="Calibri"/>
                <a:cs typeface="Calibri"/>
              </a:rPr>
              <a:t>Score </a:t>
            </a:r>
            <a:r>
              <a:rPr dirty="0" sz="1450" spc="5">
                <a:latin typeface="Calibri"/>
                <a:cs typeface="Calibri"/>
              </a:rPr>
              <a:t>4% higher than </a:t>
            </a:r>
            <a:r>
              <a:rPr dirty="0" sz="1450" spc="-10">
                <a:latin typeface="Calibri"/>
                <a:cs typeface="Calibri"/>
              </a:rPr>
              <a:t>exam  </a:t>
            </a:r>
            <a:r>
              <a:rPr dirty="0" sz="1450" spc="-5">
                <a:latin typeface="Calibri"/>
                <a:cs typeface="Calibri"/>
              </a:rPr>
              <a:t>average.</a:t>
            </a:r>
            <a:endParaRPr sz="1450">
              <a:latin typeface="Calibri"/>
              <a:cs typeface="Calibri"/>
            </a:endParaRPr>
          </a:p>
          <a:p>
            <a:pPr marL="221615" indent="-208915">
              <a:lnSpc>
                <a:spcPts val="1735"/>
              </a:lnSpc>
              <a:buFont typeface="Arial"/>
              <a:buChar char="•"/>
              <a:tabLst>
                <a:tab pos="221615" algn="l"/>
                <a:tab pos="222250" algn="l"/>
              </a:tabLst>
            </a:pPr>
            <a:r>
              <a:rPr dirty="0" sz="1450" spc="5" b="1">
                <a:latin typeface="Calibri"/>
                <a:cs typeface="Calibri"/>
              </a:rPr>
              <a:t>2018-2019: </a:t>
            </a:r>
            <a:r>
              <a:rPr dirty="0" sz="1450" spc="5">
                <a:latin typeface="Calibri"/>
                <a:cs typeface="Calibri"/>
              </a:rPr>
              <a:t>Solution </a:t>
            </a:r>
            <a:r>
              <a:rPr dirty="0" sz="1450" spc="-5">
                <a:latin typeface="Calibri"/>
                <a:cs typeface="Calibri"/>
              </a:rPr>
              <a:t>posted </a:t>
            </a:r>
            <a:r>
              <a:rPr dirty="0" sz="1450" spc="5">
                <a:latin typeface="Calibri"/>
                <a:cs typeface="Calibri"/>
              </a:rPr>
              <a:t>online </a:t>
            </a:r>
            <a:r>
              <a:rPr dirty="0" sz="1450" spc="-5">
                <a:latin typeface="Calibri"/>
                <a:cs typeface="Calibri"/>
              </a:rPr>
              <a:t>after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peer-to-peer</a:t>
            </a:r>
            <a:endParaRPr sz="1450">
              <a:latin typeface="Calibri"/>
              <a:cs typeface="Calibri"/>
            </a:endParaRPr>
          </a:p>
          <a:p>
            <a:pPr marL="221615" marR="73660">
              <a:lnSpc>
                <a:spcPct val="100000"/>
              </a:lnSpc>
              <a:spcBef>
                <a:spcPts val="50"/>
              </a:spcBef>
            </a:pPr>
            <a:r>
              <a:rPr dirty="0" sz="1450">
                <a:latin typeface="Calibri"/>
                <a:cs typeface="Calibri"/>
              </a:rPr>
              <a:t>classroom discussion. </a:t>
            </a:r>
            <a:r>
              <a:rPr dirty="0" sz="1450" spc="-5">
                <a:latin typeface="Calibri"/>
                <a:cs typeface="Calibri"/>
              </a:rPr>
              <a:t>Score </a:t>
            </a:r>
            <a:r>
              <a:rPr dirty="0" sz="1450">
                <a:latin typeface="Calibri"/>
                <a:cs typeface="Calibri"/>
              </a:rPr>
              <a:t>improves </a:t>
            </a:r>
            <a:r>
              <a:rPr dirty="0" sz="1450" spc="-5">
                <a:latin typeface="Calibri"/>
                <a:cs typeface="Calibri"/>
              </a:rPr>
              <a:t>to </a:t>
            </a:r>
            <a:r>
              <a:rPr dirty="0" sz="1450" spc="5">
                <a:latin typeface="Calibri"/>
                <a:cs typeface="Calibri"/>
              </a:rPr>
              <a:t>8% </a:t>
            </a:r>
            <a:r>
              <a:rPr dirty="0" sz="1450">
                <a:latin typeface="Calibri"/>
                <a:cs typeface="Calibri"/>
              </a:rPr>
              <a:t>above </a:t>
            </a:r>
            <a:r>
              <a:rPr dirty="0" sz="1450" spc="-10">
                <a:latin typeface="Calibri"/>
                <a:cs typeface="Calibri"/>
              </a:rPr>
              <a:t>exam  </a:t>
            </a:r>
            <a:r>
              <a:rPr dirty="0" sz="1450" spc="-5">
                <a:latin typeface="Calibri"/>
                <a:cs typeface="Calibri"/>
              </a:rPr>
              <a:t>average.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65418" y="8824443"/>
            <a:ext cx="5570855" cy="1828164"/>
          </a:xfrm>
          <a:prstGeom prst="rect">
            <a:avLst/>
          </a:prstGeom>
        </p:spPr>
        <p:txBody>
          <a:bodyPr wrap="square" lIns="0" tIns="2178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14"/>
              </a:spcBef>
            </a:pPr>
            <a:r>
              <a:rPr dirty="0" sz="2300" spc="5" b="1">
                <a:latin typeface="Calibri"/>
                <a:cs typeface="Calibri"/>
              </a:rPr>
              <a:t>GEOL </a:t>
            </a:r>
            <a:r>
              <a:rPr dirty="0" sz="2300" spc="15" b="1">
                <a:latin typeface="Calibri"/>
                <a:cs typeface="Calibri"/>
              </a:rPr>
              <a:t>512: </a:t>
            </a:r>
            <a:r>
              <a:rPr dirty="0" sz="2300" spc="10" b="1">
                <a:latin typeface="Calibri"/>
                <a:cs typeface="Calibri"/>
              </a:rPr>
              <a:t>Igneous </a:t>
            </a:r>
            <a:r>
              <a:rPr dirty="0" sz="2300" spc="25" b="1">
                <a:latin typeface="Calibri"/>
                <a:cs typeface="Calibri"/>
              </a:rPr>
              <a:t>&amp; </a:t>
            </a:r>
            <a:r>
              <a:rPr dirty="0" sz="2300" spc="10" b="1">
                <a:latin typeface="Calibri"/>
                <a:cs typeface="Calibri"/>
              </a:rPr>
              <a:t>Metamorphic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Petrology</a:t>
            </a:r>
            <a:endParaRPr sz="2300">
              <a:latin typeface="Calibri"/>
              <a:cs typeface="Calibri"/>
            </a:endParaRPr>
          </a:p>
          <a:p>
            <a:pPr marL="43815" marR="80010">
              <a:lnSpc>
                <a:spcPct val="101400"/>
              </a:lnSpc>
              <a:spcBef>
                <a:spcPts val="990"/>
              </a:spcBef>
            </a:pPr>
            <a:r>
              <a:rPr dirty="0" sz="1450" spc="5">
                <a:latin typeface="Calibri"/>
                <a:cs typeface="Calibri"/>
              </a:rPr>
              <a:t>A </a:t>
            </a:r>
            <a:r>
              <a:rPr dirty="0" sz="1450">
                <a:latin typeface="Calibri"/>
                <a:cs typeface="Calibri"/>
              </a:rPr>
              <a:t>new </a:t>
            </a:r>
            <a:r>
              <a:rPr dirty="0" sz="1450" spc="-10">
                <a:latin typeface="Calibri"/>
                <a:cs typeface="Calibri"/>
              </a:rPr>
              <a:t>exam </a:t>
            </a:r>
            <a:r>
              <a:rPr dirty="0" sz="1450">
                <a:latin typeface="Calibri"/>
                <a:cs typeface="Calibri"/>
              </a:rPr>
              <a:t>question requiring application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>
                <a:latin typeface="Calibri"/>
                <a:cs typeface="Calibri"/>
              </a:rPr>
              <a:t>analysis was </a:t>
            </a:r>
            <a:r>
              <a:rPr dirty="0" sz="1450" spc="5">
                <a:latin typeface="Calibri"/>
                <a:cs typeface="Calibri"/>
              </a:rPr>
              <a:t>added in  2014. The </a:t>
            </a:r>
            <a:r>
              <a:rPr dirty="0" sz="1450">
                <a:latin typeface="Calibri"/>
                <a:cs typeface="Calibri"/>
              </a:rPr>
              <a:t>task was discussed </a:t>
            </a:r>
            <a:r>
              <a:rPr dirty="0" sz="1450" spc="5">
                <a:latin typeface="Calibri"/>
                <a:cs typeface="Calibri"/>
              </a:rPr>
              <a:t>in </a:t>
            </a:r>
            <a:r>
              <a:rPr dirty="0" sz="1450">
                <a:latin typeface="Calibri"/>
                <a:cs typeface="Calibri"/>
              </a:rPr>
              <a:t>detail </a:t>
            </a:r>
            <a:r>
              <a:rPr dirty="0" sz="1450" spc="5">
                <a:latin typeface="Calibri"/>
                <a:cs typeface="Calibri"/>
              </a:rPr>
              <a:t>during </a:t>
            </a:r>
            <a:r>
              <a:rPr dirty="0" sz="1450">
                <a:latin typeface="Calibri"/>
                <a:cs typeface="Calibri"/>
              </a:rPr>
              <a:t>class. </a:t>
            </a:r>
            <a:r>
              <a:rPr dirty="0" sz="1450" spc="-20">
                <a:latin typeface="Calibri"/>
                <a:cs typeface="Calibri"/>
              </a:rPr>
              <a:t>However,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>
                <a:latin typeface="Calibri"/>
                <a:cs typeface="Calibri"/>
              </a:rPr>
              <a:t>results  </a:t>
            </a:r>
            <a:r>
              <a:rPr dirty="0" sz="1450" spc="-5">
                <a:latin typeface="Calibri"/>
                <a:cs typeface="Calibri"/>
              </a:rPr>
              <a:t>were </a:t>
            </a:r>
            <a:r>
              <a:rPr dirty="0" sz="1450">
                <a:latin typeface="Calibri"/>
                <a:cs typeface="Calibri"/>
              </a:rPr>
              <a:t>poor;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 spc="-5">
                <a:latin typeface="Calibri"/>
                <a:cs typeface="Calibri"/>
              </a:rPr>
              <a:t>score </a:t>
            </a:r>
            <a:r>
              <a:rPr dirty="0" sz="1450">
                <a:latin typeface="Calibri"/>
                <a:cs typeface="Calibri"/>
              </a:rPr>
              <a:t>was </a:t>
            </a:r>
            <a:r>
              <a:rPr dirty="0" sz="1450" spc="5">
                <a:latin typeface="Calibri"/>
                <a:cs typeface="Calibri"/>
              </a:rPr>
              <a:t>21% </a:t>
            </a:r>
            <a:r>
              <a:rPr dirty="0" sz="1450">
                <a:latin typeface="Calibri"/>
                <a:cs typeface="Calibri"/>
              </a:rPr>
              <a:t>lower </a:t>
            </a:r>
            <a:r>
              <a:rPr dirty="0" sz="1450" spc="5">
                <a:latin typeface="Calibri"/>
                <a:cs typeface="Calibri"/>
              </a:rPr>
              <a:t>than the </a:t>
            </a:r>
            <a:r>
              <a:rPr dirty="0" sz="1450" spc="-10">
                <a:latin typeface="Calibri"/>
                <a:cs typeface="Calibri"/>
              </a:rPr>
              <a:t>average </a:t>
            </a:r>
            <a:r>
              <a:rPr dirty="0" sz="1450" spc="-5">
                <a:latin typeface="Calibri"/>
                <a:cs typeface="Calibri"/>
              </a:rPr>
              <a:t>exam. </a:t>
            </a:r>
            <a:r>
              <a:rPr dirty="0" sz="1450" spc="5">
                <a:latin typeface="Calibri"/>
                <a:cs typeface="Calibri"/>
              </a:rPr>
              <a:t>Additional  </a:t>
            </a:r>
            <a:r>
              <a:rPr dirty="0" sz="1450">
                <a:latin typeface="Calibri"/>
                <a:cs typeface="Calibri"/>
              </a:rPr>
              <a:t>practice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>
                <a:latin typeface="Calibri"/>
                <a:cs typeface="Calibri"/>
              </a:rPr>
              <a:t>discussions </a:t>
            </a:r>
            <a:r>
              <a:rPr dirty="0" sz="1450" spc="-5">
                <a:latin typeface="Calibri"/>
                <a:cs typeface="Calibri"/>
              </a:rPr>
              <a:t>were incorporated </a:t>
            </a:r>
            <a:r>
              <a:rPr dirty="0" sz="1450" spc="5">
                <a:latin typeface="Calibri"/>
                <a:cs typeface="Calibri"/>
              </a:rPr>
              <a:t>in 2015 and 2018, with each  </a:t>
            </a:r>
            <a:r>
              <a:rPr dirty="0" sz="1450" spc="-5">
                <a:latin typeface="Calibri"/>
                <a:cs typeface="Calibri"/>
              </a:rPr>
              <a:t>step </a:t>
            </a:r>
            <a:r>
              <a:rPr dirty="0" sz="1450">
                <a:latin typeface="Calibri"/>
                <a:cs typeface="Calibri"/>
              </a:rPr>
              <a:t>improving </a:t>
            </a:r>
            <a:r>
              <a:rPr dirty="0" sz="1450" spc="-5">
                <a:latin typeface="Calibri"/>
                <a:cs typeface="Calibri"/>
              </a:rPr>
              <a:t>course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grades.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96779" y="10844445"/>
            <a:ext cx="5502275" cy="6972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1400"/>
              </a:lnSpc>
              <a:spcBef>
                <a:spcPts val="90"/>
              </a:spcBef>
            </a:pPr>
            <a:r>
              <a:rPr dirty="0" sz="1450" spc="5">
                <a:latin typeface="Calibri"/>
                <a:cs typeface="Calibri"/>
              </a:rPr>
              <a:t>Other </a:t>
            </a:r>
            <a:r>
              <a:rPr dirty="0" sz="1450" spc="-5">
                <a:latin typeface="Calibri"/>
                <a:cs typeface="Calibri"/>
              </a:rPr>
              <a:t>current transformation </a:t>
            </a:r>
            <a:r>
              <a:rPr dirty="0" sz="1450" spc="-10">
                <a:latin typeface="Calibri"/>
                <a:cs typeface="Calibri"/>
              </a:rPr>
              <a:t>efforts </a:t>
            </a:r>
            <a:r>
              <a:rPr dirty="0" sz="1450" spc="-5">
                <a:latin typeface="Calibri"/>
                <a:cs typeface="Calibri"/>
              </a:rPr>
              <a:t>center </a:t>
            </a:r>
            <a:r>
              <a:rPr dirty="0" sz="1450" spc="5">
                <a:latin typeface="Calibri"/>
                <a:cs typeface="Calibri"/>
              </a:rPr>
              <a:t>on </a:t>
            </a:r>
            <a:r>
              <a:rPr dirty="0" sz="1450">
                <a:latin typeface="Calibri"/>
                <a:cs typeface="Calibri"/>
              </a:rPr>
              <a:t>incrementally </a:t>
            </a:r>
            <a:r>
              <a:rPr dirty="0" sz="1450" spc="-5">
                <a:latin typeface="Calibri"/>
                <a:cs typeface="Calibri"/>
              </a:rPr>
              <a:t>scaffolding 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 spc="-5">
                <a:latin typeface="Calibri"/>
                <a:cs typeface="Calibri"/>
              </a:rPr>
              <a:t>capstone </a:t>
            </a:r>
            <a:r>
              <a:rPr dirty="0" sz="1450" spc="5">
                <a:latin typeface="Calibri"/>
                <a:cs typeface="Calibri"/>
              </a:rPr>
              <a:t>activity </a:t>
            </a:r>
            <a:r>
              <a:rPr dirty="0" sz="1450">
                <a:latin typeface="Calibri"/>
                <a:cs typeface="Calibri"/>
              </a:rPr>
              <a:t>of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>
                <a:latin typeface="Calibri"/>
                <a:cs typeface="Calibri"/>
              </a:rPr>
              <a:t>class, </a:t>
            </a:r>
            <a:r>
              <a:rPr dirty="0" sz="1450" spc="5">
                <a:latin typeface="Calibri"/>
                <a:cs typeface="Calibri"/>
              </a:rPr>
              <a:t>an individual </a:t>
            </a:r>
            <a:r>
              <a:rPr dirty="0" sz="1450">
                <a:latin typeface="Calibri"/>
                <a:cs typeface="Calibri"/>
              </a:rPr>
              <a:t>topic, </a:t>
            </a:r>
            <a:r>
              <a:rPr dirty="0" sz="1450" spc="-5">
                <a:latin typeface="Calibri"/>
                <a:cs typeface="Calibri"/>
              </a:rPr>
              <a:t>research </a:t>
            </a:r>
            <a:r>
              <a:rPr dirty="0" sz="1450">
                <a:latin typeface="Calibri"/>
                <a:cs typeface="Calibri"/>
              </a:rPr>
              <a:t>style term  </a:t>
            </a:r>
            <a:r>
              <a:rPr dirty="0" sz="1450" spc="-20">
                <a:latin typeface="Calibri"/>
                <a:cs typeface="Calibri"/>
              </a:rPr>
              <a:t>paper. </a:t>
            </a:r>
            <a:r>
              <a:rPr dirty="0" sz="1450">
                <a:latin typeface="Calibri"/>
                <a:cs typeface="Calibri"/>
              </a:rPr>
              <a:t>Results will </a:t>
            </a:r>
            <a:r>
              <a:rPr dirty="0" sz="1450" spc="5">
                <a:latin typeface="Calibri"/>
                <a:cs typeface="Calibri"/>
              </a:rPr>
              <a:t>not be </a:t>
            </a:r>
            <a:r>
              <a:rPr dirty="0" sz="1450">
                <a:latin typeface="Calibri"/>
                <a:cs typeface="Calibri"/>
              </a:rPr>
              <a:t>available until finals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week.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746938" y="8927705"/>
            <a:ext cx="4660900" cy="3084830"/>
          </a:xfrm>
          <a:custGeom>
            <a:avLst/>
            <a:gdLst/>
            <a:ahLst/>
            <a:cxnLst/>
            <a:rect l="l" t="t" r="r" b="b"/>
            <a:pathLst>
              <a:path w="4660900" h="3084829">
                <a:moveTo>
                  <a:pt x="0" y="3084441"/>
                </a:moveTo>
                <a:lnTo>
                  <a:pt x="4660553" y="3084441"/>
                </a:lnTo>
                <a:lnTo>
                  <a:pt x="4660553" y="0"/>
                </a:lnTo>
                <a:lnTo>
                  <a:pt x="0" y="0"/>
                </a:lnTo>
                <a:lnTo>
                  <a:pt x="0" y="3084441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746938" y="8927703"/>
            <a:ext cx="4660900" cy="3084830"/>
          </a:xfrm>
          <a:custGeom>
            <a:avLst/>
            <a:gdLst/>
            <a:ahLst/>
            <a:cxnLst/>
            <a:rect l="l" t="t" r="r" b="b"/>
            <a:pathLst>
              <a:path w="4660900" h="3084829">
                <a:moveTo>
                  <a:pt x="0" y="0"/>
                </a:moveTo>
                <a:lnTo>
                  <a:pt x="4660554" y="0"/>
                </a:lnTo>
                <a:lnTo>
                  <a:pt x="4660554" y="3084441"/>
                </a:lnTo>
                <a:lnTo>
                  <a:pt x="0" y="3084441"/>
                </a:lnTo>
                <a:lnTo>
                  <a:pt x="0" y="0"/>
                </a:lnTo>
                <a:close/>
              </a:path>
            </a:pathLst>
          </a:custGeom>
          <a:ln w="5817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801055" y="9918255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 h="0">
                <a:moveTo>
                  <a:pt x="0" y="0"/>
                </a:moveTo>
                <a:lnTo>
                  <a:pt x="408641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613498" y="9918255"/>
            <a:ext cx="2809875" cy="0"/>
          </a:xfrm>
          <a:custGeom>
            <a:avLst/>
            <a:gdLst/>
            <a:ahLst/>
            <a:cxnLst/>
            <a:rect l="l" t="t" r="r" b="b"/>
            <a:pathLst>
              <a:path w="2809875" h="0">
                <a:moveTo>
                  <a:pt x="0" y="0"/>
                </a:moveTo>
                <a:lnTo>
                  <a:pt x="2809442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613498" y="9537872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 h="0">
                <a:moveTo>
                  <a:pt x="0" y="0"/>
                </a:moveTo>
                <a:lnTo>
                  <a:pt x="3596199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224605" y="9988060"/>
            <a:ext cx="372745" cy="302895"/>
          </a:xfrm>
          <a:custGeom>
            <a:avLst/>
            <a:gdLst/>
            <a:ahLst/>
            <a:cxnLst/>
            <a:rect l="l" t="t" r="r" b="b"/>
            <a:pathLst>
              <a:path w="372744" h="302895">
                <a:moveTo>
                  <a:pt x="372298" y="0"/>
                </a:moveTo>
                <a:lnTo>
                  <a:pt x="0" y="0"/>
                </a:lnTo>
                <a:lnTo>
                  <a:pt x="0" y="302492"/>
                </a:lnTo>
                <a:lnTo>
                  <a:pt x="372298" y="302492"/>
                </a:lnTo>
                <a:lnTo>
                  <a:pt x="372298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422940" y="9691385"/>
            <a:ext cx="378460" cy="599440"/>
          </a:xfrm>
          <a:custGeom>
            <a:avLst/>
            <a:gdLst/>
            <a:ahLst/>
            <a:cxnLst/>
            <a:rect l="l" t="t" r="r" b="b"/>
            <a:pathLst>
              <a:path w="378459" h="599440">
                <a:moveTo>
                  <a:pt x="378115" y="0"/>
                </a:moveTo>
                <a:lnTo>
                  <a:pt x="0" y="0"/>
                </a:lnTo>
                <a:lnTo>
                  <a:pt x="0" y="599167"/>
                </a:lnTo>
                <a:lnTo>
                  <a:pt x="378115" y="599167"/>
                </a:lnTo>
                <a:lnTo>
                  <a:pt x="37811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182405" y="9395274"/>
            <a:ext cx="273685" cy="25133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51435">
              <a:lnSpc>
                <a:spcPct val="100000"/>
              </a:lnSpc>
              <a:spcBef>
                <a:spcPts val="114"/>
              </a:spcBef>
            </a:pPr>
            <a:r>
              <a:rPr dirty="0" sz="1450" spc="-5" b="1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1450">
              <a:latin typeface="Calibri"/>
              <a:cs typeface="Calibri"/>
            </a:endParaRPr>
          </a:p>
          <a:p>
            <a:pPr algn="ctr" marL="148590">
              <a:lnSpc>
                <a:spcPct val="100000"/>
              </a:lnSpc>
              <a:spcBef>
                <a:spcPts val="1225"/>
              </a:spcBef>
            </a:pP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450">
              <a:latin typeface="Calibri"/>
              <a:cs typeface="Calibri"/>
            </a:endParaRPr>
          </a:p>
          <a:p>
            <a:pPr algn="ctr" marL="148590">
              <a:lnSpc>
                <a:spcPct val="100000"/>
              </a:lnSpc>
              <a:spcBef>
                <a:spcPts val="1240"/>
              </a:spcBef>
            </a:pP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  <a:p>
            <a:pPr algn="ctr" marL="93980">
              <a:lnSpc>
                <a:spcPct val="100000"/>
              </a:lnSpc>
              <a:spcBef>
                <a:spcPts val="1230"/>
              </a:spcBef>
            </a:pPr>
            <a:r>
              <a:rPr dirty="0" sz="1450" spc="10" b="1">
                <a:solidFill>
                  <a:srgbClr val="595959"/>
                </a:solidFill>
                <a:latin typeface="Calibri"/>
                <a:cs typeface="Calibri"/>
              </a:rPr>
              <a:t>-5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dirty="0" sz="1450" spc="-10" b="1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dirty="0" sz="1450" spc="-10" b="1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4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30"/>
              </a:spcBef>
            </a:pP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dirty="0" sz="1450" spc="-10" b="1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450">
              <a:latin typeface="Calibri"/>
              <a:cs typeface="Calibri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15611316" y="10290783"/>
          <a:ext cx="3685540" cy="151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030"/>
                <a:gridCol w="375920"/>
                <a:gridCol w="2809240"/>
              </a:tblGrid>
              <a:tr h="375702">
                <a:tc>
                  <a:txBody>
                    <a:bodyPr/>
                    <a:lstStyle/>
                    <a:p>
                      <a:pPr algn="r">
                        <a:lnSpc>
                          <a:spcPts val="1910"/>
                        </a:lnSpc>
                        <a:spcBef>
                          <a:spcPts val="950"/>
                        </a:spcBef>
                      </a:pPr>
                      <a:r>
                        <a:rPr dirty="0" sz="1650" spc="-15" b="1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20650"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650" spc="-20" b="1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20650"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10"/>
                        </a:lnSpc>
                        <a:spcBef>
                          <a:spcPts val="950"/>
                        </a:spcBef>
                        <a:tabLst>
                          <a:tab pos="553720" algn="l"/>
                          <a:tab pos="1752600" algn="l"/>
                        </a:tabLst>
                      </a:pPr>
                      <a:r>
                        <a:rPr dirty="0" sz="1650" spc="-5" b="1">
                          <a:solidFill>
                            <a:srgbClr val="595959"/>
                          </a:solidFill>
                          <a:latin typeface="Calibri"/>
                          <a:cs typeface="Calibri"/>
                        </a:rPr>
                        <a:t>4	2015-2017	2018-2019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20650"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</a:tr>
              <a:tr h="378115"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0650"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</a:tr>
              <a:tr h="378115"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0650"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</a:tr>
              <a:tr h="378250">
                <a:tc>
                  <a:txBody>
                    <a:bodyPr/>
                    <a:lstStyle/>
                    <a:p>
                      <a:pPr marR="76200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0650"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175">
                      <a:solidFill>
                        <a:srgbClr val="BFBFBF"/>
                      </a:solidFill>
                      <a:prstDash val="solid"/>
                    </a:lnT>
                    <a:lnB w="3175">
                      <a:solidFill>
                        <a:srgbClr val="BFBFBF"/>
                      </a:solidFill>
                      <a:prstDash val="solid"/>
                    </a:lnB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15937483" y="8909425"/>
            <a:ext cx="2840355" cy="5588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811530">
              <a:lnSpc>
                <a:spcPct val="100499"/>
              </a:lnSpc>
              <a:spcBef>
                <a:spcPts val="80"/>
              </a:spcBef>
            </a:pPr>
            <a:r>
              <a:rPr dirty="0" sz="1750" spc="-5" b="1">
                <a:latin typeface="Calibri"/>
                <a:cs typeface="Calibri"/>
              </a:rPr>
              <a:t>%-Difference  Question </a:t>
            </a:r>
            <a:r>
              <a:rPr dirty="0" sz="1750" spc="-10" b="1">
                <a:latin typeface="Calibri"/>
                <a:cs typeface="Calibri"/>
              </a:rPr>
              <a:t>Score </a:t>
            </a:r>
            <a:r>
              <a:rPr dirty="0" sz="1750" spc="-5" b="1">
                <a:latin typeface="Calibri"/>
                <a:cs typeface="Calibri"/>
              </a:rPr>
              <a:t>vs. </a:t>
            </a:r>
            <a:r>
              <a:rPr dirty="0" sz="1750" spc="-10" b="1">
                <a:latin typeface="Calibri"/>
                <a:cs typeface="Calibri"/>
              </a:rPr>
              <a:t>Exam</a:t>
            </a:r>
            <a:r>
              <a:rPr dirty="0" sz="1750" spc="40" b="1">
                <a:latin typeface="Calibri"/>
                <a:cs typeface="Calibri"/>
              </a:rPr>
              <a:t> </a:t>
            </a:r>
            <a:r>
              <a:rPr dirty="0" sz="1750" spc="-10" b="1">
                <a:latin typeface="Calibri"/>
                <a:cs typeface="Calibri"/>
              </a:rPr>
              <a:t>Score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925588" y="10116136"/>
            <a:ext cx="25463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15" b="1">
                <a:latin typeface="Calibri"/>
                <a:cs typeface="Calibri"/>
              </a:rPr>
              <a:t>%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5895" y="2572984"/>
            <a:ext cx="7202170" cy="480059"/>
          </a:xfrm>
          <a:prstGeom prst="rect">
            <a:avLst/>
          </a:prstGeom>
          <a:solidFill>
            <a:srgbClr val="ED7D31"/>
          </a:solidFill>
        </p:spPr>
        <p:txBody>
          <a:bodyPr wrap="square" lIns="0" tIns="26670" rIns="0" bIns="0" rtlCol="0" vert="horz">
            <a:spAutoFit/>
          </a:bodyPr>
          <a:lstStyle/>
          <a:p>
            <a:pPr marL="1791970">
              <a:lnSpc>
                <a:spcPct val="100000"/>
              </a:lnSpc>
              <a:spcBef>
                <a:spcPts val="210"/>
              </a:spcBef>
            </a:pP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Intro </a:t>
            </a:r>
            <a:r>
              <a:rPr dirty="0" sz="2450" b="1">
                <a:solidFill>
                  <a:srgbClr val="FFFFFF"/>
                </a:solidFill>
                <a:latin typeface="Calibri"/>
                <a:cs typeface="Calibri"/>
              </a:rPr>
              <a:t>Level: </a:t>
            </a:r>
            <a:r>
              <a:rPr dirty="0" sz="2450" spc="-5" b="1">
                <a:solidFill>
                  <a:srgbClr val="FFFFFF"/>
                </a:solidFill>
                <a:latin typeface="Calibri"/>
                <a:cs typeface="Calibri"/>
              </a:rPr>
              <a:t>GEOL </a:t>
            </a:r>
            <a:r>
              <a:rPr dirty="0" sz="2450" spc="10" b="1">
                <a:solidFill>
                  <a:srgbClr val="FFFFFF"/>
                </a:solidFill>
                <a:latin typeface="Calibri"/>
                <a:cs typeface="Calibri"/>
              </a:rPr>
              <a:t>101 </a:t>
            </a:r>
            <a:r>
              <a:rPr dirty="0" sz="2450" spc="15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4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10" b="1">
                <a:solidFill>
                  <a:srgbClr val="FFFFFF"/>
                </a:solidFill>
                <a:latin typeface="Calibri"/>
                <a:cs typeface="Calibri"/>
              </a:rPr>
              <a:t>121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01699" y="5732402"/>
            <a:ext cx="3947795" cy="2531110"/>
          </a:xfrm>
          <a:prstGeom prst="rect">
            <a:avLst/>
          </a:prstGeom>
          <a:solidFill>
            <a:srgbClr val="FBE5D6"/>
          </a:solidFill>
          <a:ln w="5817">
            <a:solidFill>
              <a:srgbClr val="C67270"/>
            </a:solidFill>
          </a:ln>
        </p:spPr>
        <p:txBody>
          <a:bodyPr wrap="square" lIns="0" tIns="8890" rIns="0" bIns="0" rtlCol="0" vert="horz">
            <a:spAutoFit/>
          </a:bodyPr>
          <a:lstStyle/>
          <a:p>
            <a:pPr algn="just" marL="250825" marR="225425">
              <a:lnSpc>
                <a:spcPct val="100899"/>
              </a:lnSpc>
              <a:spcBef>
                <a:spcPts val="70"/>
              </a:spcBef>
            </a:pPr>
            <a:r>
              <a:rPr dirty="0" sz="1450" spc="5">
                <a:latin typeface="Calibri"/>
                <a:cs typeface="Calibri"/>
              </a:rPr>
              <a:t>Geology </a:t>
            </a:r>
            <a:r>
              <a:rPr dirty="0" sz="1450">
                <a:latin typeface="Calibri"/>
                <a:cs typeface="Calibri"/>
              </a:rPr>
              <a:t>is </a:t>
            </a:r>
            <a:r>
              <a:rPr dirty="0" sz="1450" spc="5">
                <a:latin typeface="Calibri"/>
                <a:cs typeface="Calibri"/>
              </a:rPr>
              <a:t>an applied </a:t>
            </a:r>
            <a:r>
              <a:rPr dirty="0" sz="1450">
                <a:latin typeface="Calibri"/>
                <a:cs typeface="Calibri"/>
              </a:rPr>
              <a:t>science requiring </a:t>
            </a:r>
            <a:r>
              <a:rPr dirty="0" sz="1450" spc="5">
                <a:latin typeface="Calibri"/>
                <a:cs typeface="Calibri"/>
              </a:rPr>
              <a:t>a high  </a:t>
            </a:r>
            <a:r>
              <a:rPr dirty="0" sz="1450">
                <a:latin typeface="Calibri"/>
                <a:cs typeface="Calibri"/>
              </a:rPr>
              <a:t>level of </a:t>
            </a:r>
            <a:r>
              <a:rPr dirty="0" sz="1450" spc="5">
                <a:latin typeface="Calibri"/>
                <a:cs typeface="Calibri"/>
              </a:rPr>
              <a:t>analytical thinking and </a:t>
            </a:r>
            <a:r>
              <a:rPr dirty="0" sz="1450" spc="-5">
                <a:latin typeface="Calibri"/>
                <a:cs typeface="Calibri"/>
              </a:rPr>
              <a:t>interpretation,  </a:t>
            </a:r>
            <a:r>
              <a:rPr dirty="0" sz="1450" spc="5">
                <a:latin typeface="Calibri"/>
                <a:cs typeface="Calibri"/>
              </a:rPr>
              <a:t>including </a:t>
            </a:r>
            <a:r>
              <a:rPr dirty="0" sz="1450">
                <a:latin typeface="Calibri"/>
                <a:cs typeface="Calibri"/>
              </a:rPr>
              <a:t>formulating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>
                <a:latin typeface="Calibri"/>
                <a:cs typeface="Calibri"/>
              </a:rPr>
              <a:t>questions that </a:t>
            </a:r>
            <a:r>
              <a:rPr dirty="0" sz="1450" spc="5">
                <a:latin typeface="Calibri"/>
                <a:cs typeface="Calibri"/>
              </a:rPr>
              <a:t>need  </a:t>
            </a:r>
            <a:r>
              <a:rPr dirty="0" sz="1450" spc="-5">
                <a:latin typeface="Calibri"/>
                <a:cs typeface="Calibri"/>
              </a:rPr>
              <a:t>to </a:t>
            </a:r>
            <a:r>
              <a:rPr dirty="0" sz="1450" spc="5">
                <a:latin typeface="Calibri"/>
                <a:cs typeface="Calibri"/>
              </a:rPr>
              <a:t>be </a:t>
            </a:r>
            <a:r>
              <a:rPr dirty="0" sz="1450">
                <a:latin typeface="Calibri"/>
                <a:cs typeface="Calibri"/>
              </a:rPr>
              <a:t>answered.</a:t>
            </a:r>
            <a:endParaRPr sz="1450">
              <a:latin typeface="Calibri"/>
              <a:cs typeface="Calibri"/>
            </a:endParaRPr>
          </a:p>
          <a:p>
            <a:pPr marL="250825" marR="160020">
              <a:lnSpc>
                <a:spcPct val="103000"/>
              </a:lnSpc>
              <a:spcBef>
                <a:spcPts val="1235"/>
              </a:spcBef>
            </a:pPr>
            <a:r>
              <a:rPr dirty="0" sz="1450">
                <a:latin typeface="Calibri"/>
                <a:cs typeface="Calibri"/>
              </a:rPr>
              <a:t>Development of critical thought is essential </a:t>
            </a:r>
            <a:r>
              <a:rPr dirty="0" sz="1450" spc="-10">
                <a:latin typeface="Calibri"/>
                <a:cs typeface="Calibri"/>
              </a:rPr>
              <a:t>for  </a:t>
            </a:r>
            <a:r>
              <a:rPr dirty="0" sz="1450" spc="5">
                <a:latin typeface="Calibri"/>
                <a:cs typeface="Calibri"/>
              </a:rPr>
              <a:t>the </a:t>
            </a:r>
            <a:r>
              <a:rPr dirty="0" sz="1450">
                <a:latin typeface="Calibri"/>
                <a:cs typeface="Calibri"/>
              </a:rPr>
              <a:t>students </a:t>
            </a:r>
            <a:r>
              <a:rPr dirty="0" sz="1450" spc="-5">
                <a:latin typeface="Calibri"/>
                <a:cs typeface="Calibri"/>
              </a:rPr>
              <a:t>to </a:t>
            </a:r>
            <a:r>
              <a:rPr dirty="0" sz="1450" spc="5">
                <a:latin typeface="Calibri"/>
                <a:cs typeface="Calibri"/>
              </a:rPr>
              <a:t>be </a:t>
            </a:r>
            <a:r>
              <a:rPr dirty="0" sz="1450">
                <a:latin typeface="Calibri"/>
                <a:cs typeface="Calibri"/>
              </a:rPr>
              <a:t>successful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5">
                <a:latin typeface="Calibri"/>
                <a:cs typeface="Calibri"/>
              </a:rPr>
              <a:t>professionals.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250825" marR="120014">
              <a:lnSpc>
                <a:spcPct val="101400"/>
              </a:lnSpc>
            </a:pPr>
            <a:r>
              <a:rPr dirty="0" sz="1450" spc="5">
                <a:latin typeface="Calibri"/>
                <a:cs typeface="Calibri"/>
              </a:rPr>
              <a:t>Upper </a:t>
            </a:r>
            <a:r>
              <a:rPr dirty="0" sz="1450" spc="-5">
                <a:latin typeface="Calibri"/>
                <a:cs typeface="Calibri"/>
              </a:rPr>
              <a:t>level </a:t>
            </a:r>
            <a:r>
              <a:rPr dirty="0" sz="1450">
                <a:latin typeface="Calibri"/>
                <a:cs typeface="Calibri"/>
              </a:rPr>
              <a:t>classes </a:t>
            </a:r>
            <a:r>
              <a:rPr dirty="0" sz="1450" spc="-5">
                <a:latin typeface="Calibri"/>
                <a:cs typeface="Calibri"/>
              </a:rPr>
              <a:t>are transformed to </a:t>
            </a:r>
            <a:r>
              <a:rPr dirty="0" sz="1450">
                <a:latin typeface="Calibri"/>
                <a:cs typeface="Calibri"/>
              </a:rPr>
              <a:t>increase  student performance </a:t>
            </a:r>
            <a:r>
              <a:rPr dirty="0" sz="1450" spc="5">
                <a:latin typeface="Calibri"/>
                <a:cs typeface="Calibri"/>
              </a:rPr>
              <a:t>in higher </a:t>
            </a:r>
            <a:r>
              <a:rPr dirty="0" sz="1450" spc="-5">
                <a:latin typeface="Calibri"/>
                <a:cs typeface="Calibri"/>
              </a:rPr>
              <a:t>level </a:t>
            </a:r>
            <a:r>
              <a:rPr dirty="0" sz="1450" spc="5">
                <a:latin typeface="Calibri"/>
                <a:cs typeface="Calibri"/>
              </a:rPr>
              <a:t>Bloom's  </a:t>
            </a:r>
            <a:r>
              <a:rPr dirty="0" sz="1450">
                <a:latin typeface="Calibri"/>
                <a:cs typeface="Calibri"/>
              </a:rPr>
              <a:t>activities.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1597" y="3116000"/>
            <a:ext cx="7092315" cy="1028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650" spc="-35">
                <a:latin typeface="Calibri"/>
                <a:cs typeface="Calibri"/>
              </a:rPr>
              <a:t>Two </a:t>
            </a:r>
            <a:r>
              <a:rPr dirty="0" sz="1650" spc="-15">
                <a:latin typeface="Calibri"/>
                <a:cs typeface="Calibri"/>
              </a:rPr>
              <a:t>large </a:t>
            </a:r>
            <a:r>
              <a:rPr dirty="0" sz="1650" spc="-10">
                <a:latin typeface="Calibri"/>
                <a:cs typeface="Calibri"/>
              </a:rPr>
              <a:t>introductory level </a:t>
            </a:r>
            <a:r>
              <a:rPr dirty="0" sz="1650" spc="-5">
                <a:latin typeface="Calibri"/>
                <a:cs typeface="Calibri"/>
              </a:rPr>
              <a:t>geology classes </a:t>
            </a:r>
            <a:r>
              <a:rPr dirty="0" sz="1650" spc="-15">
                <a:latin typeface="Calibri"/>
                <a:cs typeface="Calibri"/>
              </a:rPr>
              <a:t>have </a:t>
            </a:r>
            <a:r>
              <a:rPr dirty="0" sz="1650" spc="-5">
                <a:latin typeface="Calibri"/>
                <a:cs typeface="Calibri"/>
              </a:rPr>
              <a:t>been successfully </a:t>
            </a:r>
            <a:r>
              <a:rPr dirty="0" sz="1650" spc="-15">
                <a:latin typeface="Calibri"/>
                <a:cs typeface="Calibri"/>
              </a:rPr>
              <a:t>transformed  </a:t>
            </a:r>
            <a:r>
              <a:rPr dirty="0" sz="1650" spc="-10">
                <a:latin typeface="Calibri"/>
                <a:cs typeface="Calibri"/>
              </a:rPr>
              <a:t>from traditional lecture </a:t>
            </a:r>
            <a:r>
              <a:rPr dirty="0" sz="1650" spc="-15">
                <a:latin typeface="Calibri"/>
                <a:cs typeface="Calibri"/>
              </a:rPr>
              <a:t>to </a:t>
            </a:r>
            <a:r>
              <a:rPr dirty="0" sz="1650" spc="-10">
                <a:latin typeface="Calibri"/>
                <a:cs typeface="Calibri"/>
              </a:rPr>
              <a:t>active </a:t>
            </a:r>
            <a:r>
              <a:rPr dirty="0" sz="1650" spc="-5">
                <a:latin typeface="Calibri"/>
                <a:cs typeface="Calibri"/>
              </a:rPr>
              <a:t>learning, and </a:t>
            </a:r>
            <a:r>
              <a:rPr dirty="0" sz="1650" spc="-10">
                <a:latin typeface="Calibri"/>
                <a:cs typeface="Calibri"/>
              </a:rPr>
              <a:t>progress </a:t>
            </a:r>
            <a:r>
              <a:rPr dirty="0" sz="1650" spc="-5">
                <a:latin typeface="Calibri"/>
                <a:cs typeface="Calibri"/>
              </a:rPr>
              <a:t>has been </a:t>
            </a:r>
            <a:r>
              <a:rPr dirty="0" sz="1650" spc="-10">
                <a:latin typeface="Calibri"/>
                <a:cs typeface="Calibri"/>
              </a:rPr>
              <a:t>monitored over  </a:t>
            </a:r>
            <a:r>
              <a:rPr dirty="0" sz="1650" spc="-5">
                <a:latin typeface="Calibri"/>
                <a:cs typeface="Calibri"/>
              </a:rPr>
              <a:t>10 </a:t>
            </a:r>
            <a:r>
              <a:rPr dirty="0" sz="1650" spc="-15">
                <a:latin typeface="Calibri"/>
                <a:cs typeface="Calibri"/>
              </a:rPr>
              <a:t>years, </a:t>
            </a:r>
            <a:r>
              <a:rPr dirty="0" sz="1650" spc="-5">
                <a:latin typeface="Calibri"/>
                <a:cs typeface="Calibri"/>
              </a:rPr>
              <a:t>yielding </a:t>
            </a:r>
            <a:r>
              <a:rPr dirty="0" sz="1650" spc="-10">
                <a:latin typeface="Calibri"/>
                <a:cs typeface="Calibri"/>
              </a:rPr>
              <a:t>important results </a:t>
            </a:r>
            <a:r>
              <a:rPr dirty="0" sz="1650" spc="-5">
                <a:latin typeface="Calibri"/>
                <a:cs typeface="Calibri"/>
              </a:rPr>
              <a:t>on minority and </a:t>
            </a:r>
            <a:r>
              <a:rPr dirty="0" sz="1650" spc="-15">
                <a:latin typeface="Calibri"/>
                <a:cs typeface="Calibri"/>
              </a:rPr>
              <a:t>general </a:t>
            </a:r>
            <a:r>
              <a:rPr dirty="0" sz="1650" spc="-10">
                <a:latin typeface="Calibri"/>
                <a:cs typeface="Calibri"/>
              </a:rPr>
              <a:t>student </a:t>
            </a:r>
            <a:r>
              <a:rPr dirty="0" sz="1650" spc="-15">
                <a:latin typeface="Calibri"/>
                <a:cs typeface="Calibri"/>
              </a:rPr>
              <a:t>retention </a:t>
            </a:r>
            <a:r>
              <a:rPr dirty="0" sz="1650" spc="-20">
                <a:latin typeface="Calibri"/>
                <a:cs typeface="Calibri"/>
              </a:rPr>
              <a:t>rates  </a:t>
            </a:r>
            <a:r>
              <a:rPr dirty="0" sz="1650" spc="-5">
                <a:latin typeface="Calibri"/>
                <a:cs typeface="Calibri"/>
              </a:rPr>
              <a:t>and </a:t>
            </a:r>
            <a:r>
              <a:rPr dirty="0" sz="1650" spc="-10">
                <a:latin typeface="Calibri"/>
                <a:cs typeface="Calibri"/>
              </a:rPr>
              <a:t>performance. </a:t>
            </a:r>
            <a:r>
              <a:rPr dirty="0" sz="1650" spc="-5">
                <a:latin typeface="Calibri"/>
                <a:cs typeface="Calibri"/>
              </a:rPr>
              <a:t>The </a:t>
            </a:r>
            <a:r>
              <a:rPr dirty="0" sz="1650" spc="-10">
                <a:latin typeface="Calibri"/>
                <a:cs typeface="Calibri"/>
              </a:rPr>
              <a:t>results </a:t>
            </a:r>
            <a:r>
              <a:rPr dirty="0" sz="1650" spc="-15">
                <a:latin typeface="Calibri"/>
                <a:cs typeface="Calibri"/>
              </a:rPr>
              <a:t>were </a:t>
            </a:r>
            <a:r>
              <a:rPr dirty="0" sz="1650" spc="-5">
                <a:latin typeface="Calibri"/>
                <a:cs typeface="Calibri"/>
              </a:rPr>
              <a:t>published </a:t>
            </a:r>
            <a:r>
              <a:rPr dirty="0" sz="1650" spc="-10">
                <a:latin typeface="Calibri"/>
                <a:cs typeface="Calibri"/>
              </a:rPr>
              <a:t>last</a:t>
            </a:r>
            <a:r>
              <a:rPr dirty="0" sz="1650" spc="25">
                <a:latin typeface="Calibri"/>
                <a:cs typeface="Calibri"/>
              </a:rPr>
              <a:t> </a:t>
            </a:r>
            <a:r>
              <a:rPr dirty="0" sz="1650" spc="-45">
                <a:latin typeface="Calibri"/>
                <a:cs typeface="Calibri"/>
              </a:rPr>
              <a:t>year.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1597" y="4373436"/>
            <a:ext cx="7108825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0"/>
              </a:spcBef>
            </a:pPr>
            <a:r>
              <a:rPr dirty="0" sz="1450">
                <a:latin typeface="Calibri"/>
                <a:cs typeface="Calibri"/>
              </a:rPr>
              <a:t>Roberts, JA, Olcott, AN, </a:t>
            </a:r>
            <a:r>
              <a:rPr dirty="0" sz="1450" spc="5">
                <a:latin typeface="Calibri"/>
                <a:cs typeface="Calibri"/>
              </a:rPr>
              <a:t>McLean, NM, </a:t>
            </a:r>
            <a:r>
              <a:rPr dirty="0" sz="1450" spc="-25">
                <a:latin typeface="Calibri"/>
                <a:cs typeface="Calibri"/>
              </a:rPr>
              <a:t>Baker, </a:t>
            </a:r>
            <a:r>
              <a:rPr dirty="0" sz="1450" spc="5">
                <a:latin typeface="Calibri"/>
                <a:cs typeface="Calibri"/>
              </a:rPr>
              <a:t>GS, </a:t>
            </a:r>
            <a:r>
              <a:rPr dirty="0" sz="1450" spc="-15">
                <a:latin typeface="Calibri"/>
                <a:cs typeface="Calibri"/>
              </a:rPr>
              <a:t>Möller, </a:t>
            </a:r>
            <a:r>
              <a:rPr dirty="0" sz="1450" spc="5">
                <a:latin typeface="Calibri"/>
                <a:cs typeface="Calibri"/>
              </a:rPr>
              <a:t>A. (2018) </a:t>
            </a:r>
            <a:r>
              <a:rPr dirty="0" sz="1450">
                <a:latin typeface="Calibri"/>
                <a:cs typeface="Calibri"/>
              </a:rPr>
              <a:t>Demonstrating </a:t>
            </a:r>
            <a:r>
              <a:rPr dirty="0" sz="1450" spc="5">
                <a:latin typeface="Calibri"/>
                <a:cs typeface="Calibri"/>
              </a:rPr>
              <a:t>the impact  </a:t>
            </a:r>
            <a:r>
              <a:rPr dirty="0" sz="1450">
                <a:latin typeface="Calibri"/>
                <a:cs typeface="Calibri"/>
              </a:rPr>
              <a:t>of classroom </a:t>
            </a:r>
            <a:r>
              <a:rPr dirty="0" sz="1450" spc="-5">
                <a:latin typeface="Calibri"/>
                <a:cs typeface="Calibri"/>
              </a:rPr>
              <a:t>transformation </a:t>
            </a:r>
            <a:r>
              <a:rPr dirty="0" sz="1450" spc="5">
                <a:latin typeface="Calibri"/>
                <a:cs typeface="Calibri"/>
              </a:rPr>
              <a:t>on the inequality in </a:t>
            </a:r>
            <a:r>
              <a:rPr dirty="0" sz="1450" spc="10">
                <a:latin typeface="Calibri"/>
                <a:cs typeface="Calibri"/>
              </a:rPr>
              <a:t>DFW </a:t>
            </a:r>
            <a:r>
              <a:rPr dirty="0" sz="1450" spc="-10">
                <a:latin typeface="Calibri"/>
                <a:cs typeface="Calibri"/>
              </a:rPr>
              <a:t>rates </a:t>
            </a:r>
            <a:r>
              <a:rPr dirty="0" sz="1450" spc="5">
                <a:latin typeface="Calibri"/>
                <a:cs typeface="Calibri"/>
              </a:rPr>
              <a:t>(“D” </a:t>
            </a:r>
            <a:r>
              <a:rPr dirty="0" sz="1450">
                <a:latin typeface="Calibri"/>
                <a:cs typeface="Calibri"/>
              </a:rPr>
              <a:t>or </a:t>
            </a:r>
            <a:r>
              <a:rPr dirty="0" sz="1450" spc="5">
                <a:latin typeface="Calibri"/>
                <a:cs typeface="Calibri"/>
              </a:rPr>
              <a:t>“F” </a:t>
            </a:r>
            <a:r>
              <a:rPr dirty="0" sz="1450">
                <a:latin typeface="Calibri"/>
                <a:cs typeface="Calibri"/>
              </a:rPr>
              <a:t>grade or withdraw) </a:t>
            </a:r>
            <a:r>
              <a:rPr dirty="0" sz="1450" spc="-10">
                <a:latin typeface="Calibri"/>
                <a:cs typeface="Calibri"/>
              </a:rPr>
              <a:t>for  first-time </a:t>
            </a:r>
            <a:r>
              <a:rPr dirty="0" sz="1450">
                <a:latin typeface="Calibri"/>
                <a:cs typeface="Calibri"/>
              </a:rPr>
              <a:t>freshmen, </a:t>
            </a:r>
            <a:r>
              <a:rPr dirty="0" sz="1450" spc="-5">
                <a:latin typeface="Calibri"/>
                <a:cs typeface="Calibri"/>
              </a:rPr>
              <a:t>females, </a:t>
            </a:r>
            <a:r>
              <a:rPr dirty="0" sz="1450" spc="5">
                <a:latin typeface="Calibri"/>
                <a:cs typeface="Calibri"/>
              </a:rPr>
              <a:t>and </a:t>
            </a:r>
            <a:r>
              <a:rPr dirty="0" sz="1450">
                <a:latin typeface="Calibri"/>
                <a:cs typeface="Calibri"/>
              </a:rPr>
              <a:t>underrepresented </a:t>
            </a:r>
            <a:r>
              <a:rPr dirty="0" sz="1450" spc="5">
                <a:latin typeface="Calibri"/>
                <a:cs typeface="Calibri"/>
              </a:rPr>
              <a:t>minorities </a:t>
            </a:r>
            <a:r>
              <a:rPr dirty="0" sz="1450">
                <a:latin typeface="Calibri"/>
                <a:cs typeface="Calibri"/>
              </a:rPr>
              <a:t>through </a:t>
            </a:r>
            <a:r>
              <a:rPr dirty="0" sz="1450" spc="5">
                <a:latin typeface="Calibri"/>
                <a:cs typeface="Calibri"/>
              </a:rPr>
              <a:t>a </a:t>
            </a:r>
            <a:r>
              <a:rPr dirty="0" sz="1450">
                <a:latin typeface="Calibri"/>
                <a:cs typeface="Calibri"/>
              </a:rPr>
              <a:t>decadal study of  introductory </a:t>
            </a:r>
            <a:r>
              <a:rPr dirty="0" sz="1450" spc="5">
                <a:latin typeface="Calibri"/>
                <a:cs typeface="Calibri"/>
              </a:rPr>
              <a:t>geology </a:t>
            </a:r>
            <a:r>
              <a:rPr dirty="0" sz="1450" spc="-5">
                <a:latin typeface="Calibri"/>
                <a:cs typeface="Calibri"/>
              </a:rPr>
              <a:t>courses. </a:t>
            </a:r>
            <a:r>
              <a:rPr dirty="0" sz="1450" spc="5" i="1">
                <a:latin typeface="Calibri"/>
                <a:cs typeface="Calibri"/>
              </a:rPr>
              <a:t>Journal </a:t>
            </a:r>
            <a:r>
              <a:rPr dirty="0" sz="1450" i="1">
                <a:latin typeface="Calibri"/>
                <a:cs typeface="Calibri"/>
              </a:rPr>
              <a:t>of Geoscience Education</a:t>
            </a:r>
            <a:r>
              <a:rPr dirty="0" sz="1450">
                <a:latin typeface="Calibri"/>
                <a:cs typeface="Calibri"/>
              </a:rPr>
              <a:t>, </a:t>
            </a:r>
            <a:r>
              <a:rPr dirty="0" sz="1450" spc="5" i="1">
                <a:latin typeface="Calibri"/>
                <a:cs typeface="Calibri"/>
              </a:rPr>
              <a:t>66</a:t>
            </a:r>
            <a:r>
              <a:rPr dirty="0" sz="1450" spc="5">
                <a:latin typeface="Calibri"/>
                <a:cs typeface="Calibri"/>
              </a:rPr>
              <a:t>,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 spc="5">
                <a:latin typeface="Calibri"/>
                <a:cs typeface="Calibri"/>
              </a:rPr>
              <a:t>304-318.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289199" y="3262390"/>
            <a:ext cx="6100445" cy="2857500"/>
          </a:xfrm>
          <a:prstGeom prst="rect">
            <a:avLst/>
          </a:prstGeom>
          <a:ln w="5817">
            <a:solidFill>
              <a:srgbClr val="2F528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88900" marR="750570">
              <a:lnSpc>
                <a:spcPct val="104099"/>
              </a:lnSpc>
              <a:spcBef>
                <a:spcPts val="1250"/>
              </a:spcBef>
            </a:pPr>
            <a:r>
              <a:rPr dirty="0" sz="1250" spc="10" b="1">
                <a:latin typeface="Calibri"/>
                <a:cs typeface="Calibri"/>
              </a:rPr>
              <a:t>Classroom observation </a:t>
            </a:r>
            <a:r>
              <a:rPr dirty="0" sz="1250" spc="5" b="1">
                <a:latin typeface="Calibri"/>
                <a:cs typeface="Calibri"/>
              </a:rPr>
              <a:t>results </a:t>
            </a:r>
            <a:r>
              <a:rPr dirty="0" sz="1250" b="1">
                <a:latin typeface="Calibri"/>
                <a:cs typeface="Calibri"/>
              </a:rPr>
              <a:t>for </a:t>
            </a:r>
            <a:r>
              <a:rPr dirty="0" sz="1250" spc="5" b="1">
                <a:latin typeface="Calibri"/>
                <a:cs typeface="Calibri"/>
              </a:rPr>
              <a:t>transformed </a:t>
            </a:r>
            <a:r>
              <a:rPr dirty="0" sz="1250" spc="10" b="1">
                <a:latin typeface="Calibri"/>
                <a:cs typeface="Calibri"/>
              </a:rPr>
              <a:t>GEOL 331. Activities show high  </a:t>
            </a:r>
            <a:r>
              <a:rPr dirty="0" sz="1250" spc="5" b="1">
                <a:latin typeface="Calibri"/>
                <a:cs typeface="Calibri"/>
              </a:rPr>
              <a:t>percentages </a:t>
            </a:r>
            <a:r>
              <a:rPr dirty="0" sz="1250" spc="10" b="1">
                <a:latin typeface="Calibri"/>
                <a:cs typeface="Calibri"/>
              </a:rPr>
              <a:t>of working </a:t>
            </a:r>
            <a:r>
              <a:rPr dirty="0" sz="1250" spc="15" b="1">
                <a:latin typeface="Calibri"/>
                <a:cs typeface="Calibri"/>
              </a:rPr>
              <a:t>and </a:t>
            </a:r>
            <a:r>
              <a:rPr dirty="0" sz="1250" spc="10" b="1">
                <a:latin typeface="Calibri"/>
                <a:cs typeface="Calibri"/>
              </a:rPr>
              <a:t>guiding, </a:t>
            </a:r>
            <a:r>
              <a:rPr dirty="0" sz="1250" spc="5" b="1">
                <a:latin typeface="Calibri"/>
                <a:cs typeface="Calibri"/>
              </a:rPr>
              <a:t>indicative </a:t>
            </a:r>
            <a:r>
              <a:rPr dirty="0" sz="1250" spc="10" b="1">
                <a:latin typeface="Calibri"/>
                <a:cs typeface="Calibri"/>
              </a:rPr>
              <a:t>of active</a:t>
            </a:r>
            <a:r>
              <a:rPr dirty="0" sz="1250" spc="-5" b="1">
                <a:latin typeface="Calibri"/>
                <a:cs typeface="Calibri"/>
              </a:rPr>
              <a:t> </a:t>
            </a:r>
            <a:r>
              <a:rPr dirty="0" sz="1250" spc="5" b="1">
                <a:latin typeface="Calibri"/>
                <a:cs typeface="Calibri"/>
              </a:rPr>
              <a:t>learning.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304941" y="5250125"/>
            <a:ext cx="0" cy="309245"/>
          </a:xfrm>
          <a:custGeom>
            <a:avLst/>
            <a:gdLst/>
            <a:ahLst/>
            <a:cxnLst/>
            <a:rect l="l" t="t" r="r" b="b"/>
            <a:pathLst>
              <a:path w="0" h="309245">
                <a:moveTo>
                  <a:pt x="0" y="0"/>
                </a:moveTo>
                <a:lnTo>
                  <a:pt x="0" y="309139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078624" y="4013560"/>
            <a:ext cx="0" cy="309245"/>
          </a:xfrm>
          <a:custGeom>
            <a:avLst/>
            <a:gdLst/>
            <a:ahLst/>
            <a:cxnLst/>
            <a:rect l="l" t="t" r="r" b="b"/>
            <a:pathLst>
              <a:path w="0" h="309245">
                <a:moveTo>
                  <a:pt x="0" y="0"/>
                </a:moveTo>
                <a:lnTo>
                  <a:pt x="0" y="309141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078624" y="5250125"/>
            <a:ext cx="0" cy="309245"/>
          </a:xfrm>
          <a:custGeom>
            <a:avLst/>
            <a:gdLst/>
            <a:ahLst/>
            <a:cxnLst/>
            <a:rect l="l" t="t" r="r" b="b"/>
            <a:pathLst>
              <a:path w="0" h="309245">
                <a:moveTo>
                  <a:pt x="0" y="0"/>
                </a:moveTo>
                <a:lnTo>
                  <a:pt x="0" y="309139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858122" y="4013560"/>
            <a:ext cx="0" cy="618490"/>
          </a:xfrm>
          <a:custGeom>
            <a:avLst/>
            <a:gdLst/>
            <a:ahLst/>
            <a:cxnLst/>
            <a:rect l="l" t="t" r="r" b="b"/>
            <a:pathLst>
              <a:path w="0" h="618489">
                <a:moveTo>
                  <a:pt x="0" y="0"/>
                </a:moveTo>
                <a:lnTo>
                  <a:pt x="0" y="618282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6858122" y="5250125"/>
            <a:ext cx="0" cy="309245"/>
          </a:xfrm>
          <a:custGeom>
            <a:avLst/>
            <a:gdLst/>
            <a:ahLst/>
            <a:cxnLst/>
            <a:rect l="l" t="t" r="r" b="b"/>
            <a:pathLst>
              <a:path w="0" h="309245">
                <a:moveTo>
                  <a:pt x="0" y="0"/>
                </a:moveTo>
                <a:lnTo>
                  <a:pt x="0" y="309139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632241" y="3704418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0"/>
                </a:moveTo>
                <a:lnTo>
                  <a:pt x="0" y="1854846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527818" y="3704418"/>
            <a:ext cx="3104515" cy="1855470"/>
          </a:xfrm>
          <a:custGeom>
            <a:avLst/>
            <a:gdLst/>
            <a:ahLst/>
            <a:cxnLst/>
            <a:rect l="l" t="t" r="r" b="b"/>
            <a:pathLst>
              <a:path w="3104515" h="1855470">
                <a:moveTo>
                  <a:pt x="0" y="0"/>
                </a:moveTo>
                <a:lnTo>
                  <a:pt x="3104422" y="0"/>
                </a:lnTo>
                <a:lnTo>
                  <a:pt x="3104422" y="1854846"/>
                </a:lnTo>
                <a:lnTo>
                  <a:pt x="0" y="1854846"/>
                </a:lnTo>
                <a:lnTo>
                  <a:pt x="0" y="0"/>
                </a:lnTo>
                <a:close/>
              </a:path>
            </a:pathLst>
          </a:custGeom>
          <a:ln w="8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527818" y="3704419"/>
            <a:ext cx="2794000" cy="309245"/>
          </a:xfrm>
          <a:custGeom>
            <a:avLst/>
            <a:gdLst/>
            <a:ahLst/>
            <a:cxnLst/>
            <a:rect l="l" t="t" r="r" b="b"/>
            <a:pathLst>
              <a:path w="2794000" h="309245">
                <a:moveTo>
                  <a:pt x="0" y="309141"/>
                </a:moveTo>
                <a:lnTo>
                  <a:pt x="2793980" y="309141"/>
                </a:lnTo>
                <a:lnTo>
                  <a:pt x="2793980" y="0"/>
                </a:lnTo>
                <a:lnTo>
                  <a:pt x="0" y="0"/>
                </a:lnTo>
                <a:lnTo>
                  <a:pt x="0" y="309141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527818" y="3704418"/>
            <a:ext cx="2794000" cy="309245"/>
          </a:xfrm>
          <a:custGeom>
            <a:avLst/>
            <a:gdLst/>
            <a:ahLst/>
            <a:cxnLst/>
            <a:rect l="l" t="t" r="r" b="b"/>
            <a:pathLst>
              <a:path w="2794000" h="309245">
                <a:moveTo>
                  <a:pt x="0" y="0"/>
                </a:moveTo>
                <a:lnTo>
                  <a:pt x="2793980" y="0"/>
                </a:lnTo>
                <a:lnTo>
                  <a:pt x="2793980" y="309141"/>
                </a:lnTo>
                <a:lnTo>
                  <a:pt x="0" y="309141"/>
                </a:lnTo>
                <a:lnTo>
                  <a:pt x="0" y="0"/>
                </a:lnTo>
                <a:close/>
              </a:path>
            </a:pathLst>
          </a:custGeom>
          <a:ln w="4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527818" y="4013560"/>
            <a:ext cx="1203325" cy="309245"/>
          </a:xfrm>
          <a:custGeom>
            <a:avLst/>
            <a:gdLst/>
            <a:ahLst/>
            <a:cxnLst/>
            <a:rect l="l" t="t" r="r" b="b"/>
            <a:pathLst>
              <a:path w="1203325" h="309245">
                <a:moveTo>
                  <a:pt x="0" y="309140"/>
                </a:moveTo>
                <a:lnTo>
                  <a:pt x="1202963" y="309140"/>
                </a:lnTo>
                <a:lnTo>
                  <a:pt x="1202963" y="0"/>
                </a:lnTo>
                <a:lnTo>
                  <a:pt x="0" y="0"/>
                </a:lnTo>
                <a:lnTo>
                  <a:pt x="0" y="30914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4527818" y="4013560"/>
            <a:ext cx="1203325" cy="309245"/>
          </a:xfrm>
          <a:custGeom>
            <a:avLst/>
            <a:gdLst/>
            <a:ahLst/>
            <a:cxnLst/>
            <a:rect l="l" t="t" r="r" b="b"/>
            <a:pathLst>
              <a:path w="1203325" h="309245">
                <a:moveTo>
                  <a:pt x="0" y="0"/>
                </a:moveTo>
                <a:lnTo>
                  <a:pt x="1202963" y="0"/>
                </a:lnTo>
                <a:lnTo>
                  <a:pt x="1202963" y="309140"/>
                </a:lnTo>
                <a:lnTo>
                  <a:pt x="0" y="309140"/>
                </a:lnTo>
                <a:lnTo>
                  <a:pt x="0" y="0"/>
                </a:lnTo>
                <a:close/>
              </a:path>
            </a:pathLst>
          </a:custGeom>
          <a:ln w="4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527818" y="4322701"/>
            <a:ext cx="1707514" cy="309245"/>
          </a:xfrm>
          <a:custGeom>
            <a:avLst/>
            <a:gdLst/>
            <a:ahLst/>
            <a:cxnLst/>
            <a:rect l="l" t="t" r="r" b="b"/>
            <a:pathLst>
              <a:path w="1707515" h="309245">
                <a:moveTo>
                  <a:pt x="0" y="309141"/>
                </a:moveTo>
                <a:lnTo>
                  <a:pt x="1707432" y="309141"/>
                </a:lnTo>
                <a:lnTo>
                  <a:pt x="1707432" y="0"/>
                </a:lnTo>
                <a:lnTo>
                  <a:pt x="0" y="0"/>
                </a:lnTo>
                <a:lnTo>
                  <a:pt x="0" y="309141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527818" y="4322701"/>
            <a:ext cx="1707514" cy="309245"/>
          </a:xfrm>
          <a:custGeom>
            <a:avLst/>
            <a:gdLst/>
            <a:ahLst/>
            <a:cxnLst/>
            <a:rect l="l" t="t" r="r" b="b"/>
            <a:pathLst>
              <a:path w="1707515" h="309245">
                <a:moveTo>
                  <a:pt x="0" y="0"/>
                </a:moveTo>
                <a:lnTo>
                  <a:pt x="1707432" y="0"/>
                </a:lnTo>
                <a:lnTo>
                  <a:pt x="1707432" y="309141"/>
                </a:lnTo>
                <a:lnTo>
                  <a:pt x="0" y="309141"/>
                </a:lnTo>
                <a:lnTo>
                  <a:pt x="0" y="0"/>
                </a:lnTo>
                <a:close/>
              </a:path>
            </a:pathLst>
          </a:custGeom>
          <a:ln w="4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4527818" y="4631842"/>
            <a:ext cx="2406015" cy="309245"/>
          </a:xfrm>
          <a:custGeom>
            <a:avLst/>
            <a:gdLst/>
            <a:ahLst/>
            <a:cxnLst/>
            <a:rect l="l" t="t" r="r" b="b"/>
            <a:pathLst>
              <a:path w="2406015" h="309245">
                <a:moveTo>
                  <a:pt x="0" y="309141"/>
                </a:moveTo>
                <a:lnTo>
                  <a:pt x="2405927" y="309141"/>
                </a:lnTo>
                <a:lnTo>
                  <a:pt x="2405927" y="0"/>
                </a:lnTo>
                <a:lnTo>
                  <a:pt x="0" y="0"/>
                </a:lnTo>
                <a:lnTo>
                  <a:pt x="0" y="309141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4527818" y="4631842"/>
            <a:ext cx="2406015" cy="309245"/>
          </a:xfrm>
          <a:custGeom>
            <a:avLst/>
            <a:gdLst/>
            <a:ahLst/>
            <a:cxnLst/>
            <a:rect l="l" t="t" r="r" b="b"/>
            <a:pathLst>
              <a:path w="2406015" h="309245">
                <a:moveTo>
                  <a:pt x="0" y="0"/>
                </a:moveTo>
                <a:lnTo>
                  <a:pt x="2405927" y="0"/>
                </a:lnTo>
                <a:lnTo>
                  <a:pt x="2405927" y="309141"/>
                </a:lnTo>
                <a:lnTo>
                  <a:pt x="0" y="309141"/>
                </a:lnTo>
                <a:lnTo>
                  <a:pt x="0" y="0"/>
                </a:lnTo>
                <a:close/>
              </a:path>
            </a:pathLst>
          </a:custGeom>
          <a:ln w="4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4527818" y="4940984"/>
            <a:ext cx="2794000" cy="309245"/>
          </a:xfrm>
          <a:custGeom>
            <a:avLst/>
            <a:gdLst/>
            <a:ahLst/>
            <a:cxnLst/>
            <a:rect l="l" t="t" r="r" b="b"/>
            <a:pathLst>
              <a:path w="2794000" h="309245">
                <a:moveTo>
                  <a:pt x="0" y="309140"/>
                </a:moveTo>
                <a:lnTo>
                  <a:pt x="2793980" y="309140"/>
                </a:lnTo>
                <a:lnTo>
                  <a:pt x="2793980" y="0"/>
                </a:lnTo>
                <a:lnTo>
                  <a:pt x="0" y="0"/>
                </a:lnTo>
                <a:lnTo>
                  <a:pt x="0" y="30914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4527818" y="4940984"/>
            <a:ext cx="2794000" cy="309245"/>
          </a:xfrm>
          <a:custGeom>
            <a:avLst/>
            <a:gdLst/>
            <a:ahLst/>
            <a:cxnLst/>
            <a:rect l="l" t="t" r="r" b="b"/>
            <a:pathLst>
              <a:path w="2794000" h="309245">
                <a:moveTo>
                  <a:pt x="0" y="0"/>
                </a:moveTo>
                <a:lnTo>
                  <a:pt x="2793980" y="0"/>
                </a:lnTo>
                <a:lnTo>
                  <a:pt x="2793980" y="309140"/>
                </a:lnTo>
                <a:lnTo>
                  <a:pt x="0" y="309140"/>
                </a:lnTo>
                <a:lnTo>
                  <a:pt x="0" y="0"/>
                </a:lnTo>
                <a:close/>
              </a:path>
            </a:pathLst>
          </a:custGeom>
          <a:ln w="4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4527818" y="5250125"/>
            <a:ext cx="116839" cy="309245"/>
          </a:xfrm>
          <a:custGeom>
            <a:avLst/>
            <a:gdLst/>
            <a:ahLst/>
            <a:cxnLst/>
            <a:rect l="l" t="t" r="r" b="b"/>
            <a:pathLst>
              <a:path w="116840" h="309245">
                <a:moveTo>
                  <a:pt x="0" y="309141"/>
                </a:moveTo>
                <a:lnTo>
                  <a:pt x="116415" y="309141"/>
                </a:lnTo>
                <a:lnTo>
                  <a:pt x="116415" y="0"/>
                </a:lnTo>
                <a:lnTo>
                  <a:pt x="0" y="0"/>
                </a:lnTo>
                <a:lnTo>
                  <a:pt x="0" y="309141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4527818" y="5250125"/>
            <a:ext cx="116839" cy="309245"/>
          </a:xfrm>
          <a:custGeom>
            <a:avLst/>
            <a:gdLst/>
            <a:ahLst/>
            <a:cxnLst/>
            <a:rect l="l" t="t" r="r" b="b"/>
            <a:pathLst>
              <a:path w="116840" h="309245">
                <a:moveTo>
                  <a:pt x="0" y="0"/>
                </a:moveTo>
                <a:lnTo>
                  <a:pt x="116416" y="0"/>
                </a:lnTo>
                <a:lnTo>
                  <a:pt x="116416" y="309141"/>
                </a:lnTo>
                <a:lnTo>
                  <a:pt x="0" y="309141"/>
                </a:lnTo>
                <a:lnTo>
                  <a:pt x="0" y="0"/>
                </a:lnTo>
                <a:close/>
              </a:path>
            </a:pathLst>
          </a:custGeom>
          <a:ln w="4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4527818" y="3704418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0"/>
                </a:moveTo>
                <a:lnTo>
                  <a:pt x="0" y="1854846"/>
                </a:lnTo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7216159" y="3797305"/>
            <a:ext cx="83820" cy="10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50" spc="-5">
                <a:solidFill>
                  <a:srgbClr val="404040"/>
                </a:solidFill>
                <a:latin typeface="Calibri"/>
                <a:cs typeface="Calibri"/>
              </a:rPr>
              <a:t>72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625143" y="4107243"/>
            <a:ext cx="83820" cy="10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50" spc="-5">
                <a:solidFill>
                  <a:srgbClr val="404040"/>
                </a:solidFill>
                <a:latin typeface="Calibri"/>
                <a:cs typeface="Calibri"/>
              </a:rPr>
              <a:t>31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129613" y="4415786"/>
            <a:ext cx="83820" cy="10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50" spc="-5">
                <a:solidFill>
                  <a:srgbClr val="404040"/>
                </a:solidFill>
                <a:latin typeface="Calibri"/>
                <a:cs typeface="Calibri"/>
              </a:rPr>
              <a:t>44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828109" y="4725723"/>
            <a:ext cx="83820" cy="10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50" spc="-5">
                <a:solidFill>
                  <a:srgbClr val="404040"/>
                </a:solidFill>
                <a:latin typeface="Calibri"/>
                <a:cs typeface="Calibri"/>
              </a:rPr>
              <a:t>62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216159" y="5034266"/>
            <a:ext cx="83820" cy="10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50" spc="-5">
                <a:solidFill>
                  <a:srgbClr val="404040"/>
                </a:solidFill>
                <a:latin typeface="Calibri"/>
                <a:cs typeface="Calibri"/>
              </a:rPr>
              <a:t>72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573966" y="5344204"/>
            <a:ext cx="48260" cy="10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5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480641" y="3324952"/>
            <a:ext cx="3256279" cy="248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728345" algn="l"/>
                <a:tab pos="1504950" algn="l"/>
                <a:tab pos="2280920" algn="l"/>
                <a:tab pos="3056890" algn="l"/>
              </a:tabLst>
            </a:pP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dirty="0" sz="1450" spc="-5" b="1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dirty="0" sz="1450" spc="-5" b="1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dirty="0" sz="1450" spc="-5" b="1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dirty="0" sz="1450" spc="-5" b="1">
                <a:solidFill>
                  <a:srgbClr val="595959"/>
                </a:solidFill>
                <a:latin typeface="Calibri"/>
                <a:cs typeface="Calibri"/>
              </a:rPr>
              <a:t>80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529919" y="3629305"/>
            <a:ext cx="840740" cy="188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 indent="86995">
              <a:lnSpc>
                <a:spcPct val="139900"/>
              </a:lnSpc>
              <a:spcBef>
                <a:spcPts val="100"/>
              </a:spcBef>
            </a:pP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1450" spc="-5" b="1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450" spc="30" b="1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dirty="0" sz="1450" spc="-5" b="1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450" spc="-40" b="1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450" spc="45" b="1">
                <a:solidFill>
                  <a:srgbClr val="595959"/>
                </a:solidFill>
                <a:latin typeface="Calibri"/>
                <a:cs typeface="Calibri"/>
              </a:rPr>
              <a:t>v</a:t>
            </a:r>
            <a:r>
              <a:rPr dirty="0" sz="1450" spc="-40" b="1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450" spc="40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g  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Talking</a:t>
            </a:r>
            <a:r>
              <a:rPr dirty="0" sz="1450" spc="-105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to 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W</a:t>
            </a:r>
            <a:r>
              <a:rPr dirty="0" sz="1450" spc="-10" b="1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dirty="0" sz="1450" spc="30" b="1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1450" spc="-15" b="1">
                <a:solidFill>
                  <a:srgbClr val="595959"/>
                </a:solidFill>
                <a:latin typeface="Calibri"/>
                <a:cs typeface="Calibri"/>
              </a:rPr>
              <a:t>k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450" spc="-5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g  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P</a:t>
            </a:r>
            <a:r>
              <a:rPr dirty="0" sz="1450" spc="-15" b="1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dirty="0" sz="1450" spc="45" b="1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450" spc="-30" b="1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r>
              <a:rPr dirty="0" sz="1450" spc="40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450" spc="-5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g  </a:t>
            </a:r>
            <a:r>
              <a:rPr dirty="0" sz="1450" spc="-10" b="1">
                <a:solidFill>
                  <a:srgbClr val="595959"/>
                </a:solidFill>
                <a:latin typeface="Calibri"/>
                <a:cs typeface="Calibri"/>
              </a:rPr>
              <a:t>G</a:t>
            </a:r>
            <a:r>
              <a:rPr dirty="0" sz="1450" spc="40" b="1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dirty="0" sz="1450" spc="-40" b="1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450" spc="40" b="1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dirty="0" sz="1450" spc="-40" b="1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450" spc="40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r>
              <a:rPr dirty="0" sz="1450" b="1">
                <a:solidFill>
                  <a:srgbClr val="595959"/>
                </a:solidFill>
                <a:latin typeface="Calibri"/>
                <a:cs typeface="Calibri"/>
              </a:rPr>
              <a:t>g  </a:t>
            </a:r>
            <a:r>
              <a:rPr dirty="0" sz="1450" spc="-15" b="1">
                <a:solidFill>
                  <a:srgbClr val="595959"/>
                </a:solidFill>
                <a:latin typeface="Calibri"/>
                <a:cs typeface="Calibri"/>
              </a:rPr>
              <a:t>A</a:t>
            </a:r>
            <a:r>
              <a:rPr dirty="0" sz="1450" spc="40" b="1">
                <a:solidFill>
                  <a:srgbClr val="595959"/>
                </a:solidFill>
                <a:latin typeface="Calibri"/>
                <a:cs typeface="Calibri"/>
              </a:rPr>
              <a:t>d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m</a:t>
            </a:r>
            <a:r>
              <a:rPr dirty="0" sz="1450" spc="-40" b="1">
                <a:solidFill>
                  <a:srgbClr val="595959"/>
                </a:solidFill>
                <a:latin typeface="Calibri"/>
                <a:cs typeface="Calibri"/>
              </a:rPr>
              <a:t>i</a:t>
            </a:r>
            <a:r>
              <a:rPr dirty="0" sz="1450" spc="5" b="1">
                <a:solidFill>
                  <a:srgbClr val="595959"/>
                </a:solidFill>
                <a:latin typeface="Calibri"/>
                <a:cs typeface="Calibri"/>
              </a:rPr>
              <a:t>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3390098" y="3350281"/>
            <a:ext cx="5908675" cy="2268855"/>
          </a:xfrm>
          <a:custGeom>
            <a:avLst/>
            <a:gdLst/>
            <a:ahLst/>
            <a:cxnLst/>
            <a:rect l="l" t="t" r="r" b="b"/>
            <a:pathLst>
              <a:path w="5908675" h="2268854">
                <a:moveTo>
                  <a:pt x="0" y="0"/>
                </a:moveTo>
                <a:lnTo>
                  <a:pt x="5908680" y="0"/>
                </a:lnTo>
                <a:lnTo>
                  <a:pt x="5908680" y="2268692"/>
                </a:lnTo>
                <a:lnTo>
                  <a:pt x="0" y="2268692"/>
                </a:lnTo>
                <a:lnTo>
                  <a:pt x="0" y="0"/>
                </a:lnTo>
                <a:close/>
              </a:path>
            </a:pathLst>
          </a:custGeom>
          <a:ln w="436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8067472" y="3752748"/>
            <a:ext cx="703580" cy="144145"/>
          </a:xfrm>
          <a:custGeom>
            <a:avLst/>
            <a:gdLst/>
            <a:ahLst/>
            <a:cxnLst/>
            <a:rect l="l" t="t" r="r" b="b"/>
            <a:pathLst>
              <a:path w="703580" h="144145">
                <a:moveTo>
                  <a:pt x="0" y="144084"/>
                </a:moveTo>
                <a:lnTo>
                  <a:pt x="703251" y="144084"/>
                </a:lnTo>
                <a:lnTo>
                  <a:pt x="703251" y="0"/>
                </a:lnTo>
                <a:lnTo>
                  <a:pt x="0" y="0"/>
                </a:lnTo>
                <a:lnTo>
                  <a:pt x="0" y="144084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8067472" y="3752748"/>
            <a:ext cx="703580" cy="144145"/>
          </a:xfrm>
          <a:custGeom>
            <a:avLst/>
            <a:gdLst/>
            <a:ahLst/>
            <a:cxnLst/>
            <a:rect l="l" t="t" r="r" b="b"/>
            <a:pathLst>
              <a:path w="703580" h="144145">
                <a:moveTo>
                  <a:pt x="0" y="0"/>
                </a:moveTo>
                <a:lnTo>
                  <a:pt x="703251" y="0"/>
                </a:lnTo>
                <a:lnTo>
                  <a:pt x="703251" y="144084"/>
                </a:lnTo>
                <a:lnTo>
                  <a:pt x="0" y="144084"/>
                </a:lnTo>
                <a:lnTo>
                  <a:pt x="0" y="0"/>
                </a:lnTo>
                <a:close/>
              </a:path>
            </a:pathLst>
          </a:custGeom>
          <a:ln w="5817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17996321" y="3949017"/>
            <a:ext cx="726440" cy="4711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14"/>
              </a:spcBef>
            </a:pPr>
            <a:r>
              <a:rPr dirty="0" sz="1450" spc="5" b="1">
                <a:latin typeface="Calibri"/>
                <a:cs typeface="Calibri"/>
              </a:rPr>
              <a:t>Student  </a:t>
            </a:r>
            <a:r>
              <a:rPr dirty="0" sz="1450" b="1">
                <a:latin typeface="Calibri"/>
                <a:cs typeface="Calibri"/>
              </a:rPr>
              <a:t>Ac</a:t>
            </a:r>
            <a:r>
              <a:rPr dirty="0" sz="1450" b="1">
                <a:latin typeface="Calibri"/>
                <a:cs typeface="Calibri"/>
              </a:rPr>
              <a:t>ti</a:t>
            </a:r>
            <a:r>
              <a:rPr dirty="0" sz="1450" b="1">
                <a:latin typeface="Calibri"/>
                <a:cs typeface="Calibri"/>
              </a:rPr>
              <a:t>v</a:t>
            </a:r>
            <a:r>
              <a:rPr dirty="0" sz="1450" spc="5" b="1">
                <a:latin typeface="Calibri"/>
                <a:cs typeface="Calibri"/>
              </a:rPr>
              <a:t>ities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012033" y="5032404"/>
            <a:ext cx="775970" cy="4711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14"/>
              </a:spcBef>
            </a:pPr>
            <a:r>
              <a:rPr dirty="0" sz="1450" b="1">
                <a:latin typeface="Calibri"/>
                <a:cs typeface="Calibri"/>
              </a:rPr>
              <a:t>Ins</a:t>
            </a:r>
            <a:r>
              <a:rPr dirty="0" sz="1450" spc="5" b="1">
                <a:latin typeface="Calibri"/>
                <a:cs typeface="Calibri"/>
              </a:rPr>
              <a:t>tr</a:t>
            </a:r>
            <a:r>
              <a:rPr dirty="0" sz="1450" b="1">
                <a:latin typeface="Calibri"/>
                <a:cs typeface="Calibri"/>
              </a:rPr>
              <a:t>uc</a:t>
            </a:r>
            <a:r>
              <a:rPr dirty="0" sz="1450" spc="5" b="1">
                <a:latin typeface="Calibri"/>
                <a:cs typeface="Calibri"/>
              </a:rPr>
              <a:t>tor  </a:t>
            </a:r>
            <a:r>
              <a:rPr dirty="0" sz="1450" b="1">
                <a:latin typeface="Calibri"/>
                <a:cs typeface="Calibri"/>
              </a:rPr>
              <a:t>Activities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8067472" y="4702964"/>
            <a:ext cx="703580" cy="144145"/>
          </a:xfrm>
          <a:custGeom>
            <a:avLst/>
            <a:gdLst/>
            <a:ahLst/>
            <a:cxnLst/>
            <a:rect l="l" t="t" r="r" b="b"/>
            <a:pathLst>
              <a:path w="703580" h="144145">
                <a:moveTo>
                  <a:pt x="0" y="144084"/>
                </a:moveTo>
                <a:lnTo>
                  <a:pt x="703251" y="144084"/>
                </a:lnTo>
                <a:lnTo>
                  <a:pt x="703251" y="0"/>
                </a:lnTo>
                <a:lnTo>
                  <a:pt x="0" y="0"/>
                </a:lnTo>
                <a:lnTo>
                  <a:pt x="0" y="144084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8067472" y="4702963"/>
            <a:ext cx="703580" cy="144145"/>
          </a:xfrm>
          <a:custGeom>
            <a:avLst/>
            <a:gdLst/>
            <a:ahLst/>
            <a:cxnLst/>
            <a:rect l="l" t="t" r="r" b="b"/>
            <a:pathLst>
              <a:path w="703580" h="144145">
                <a:moveTo>
                  <a:pt x="0" y="0"/>
                </a:moveTo>
                <a:lnTo>
                  <a:pt x="703251" y="0"/>
                </a:lnTo>
                <a:lnTo>
                  <a:pt x="703251" y="144084"/>
                </a:lnTo>
                <a:lnTo>
                  <a:pt x="0" y="144084"/>
                </a:lnTo>
                <a:lnTo>
                  <a:pt x="0" y="0"/>
                </a:lnTo>
                <a:close/>
              </a:path>
            </a:pathLst>
          </a:custGeom>
          <a:ln w="5817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281766" y="6291911"/>
            <a:ext cx="6193900" cy="1616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3330704" y="8057327"/>
            <a:ext cx="5927725" cy="419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70"/>
              </a:spcBef>
            </a:pPr>
            <a:r>
              <a:rPr dirty="0" sz="1250" spc="10" b="1">
                <a:latin typeface="Calibri"/>
                <a:cs typeface="Calibri"/>
              </a:rPr>
              <a:t>Students </a:t>
            </a:r>
            <a:r>
              <a:rPr dirty="0" sz="1250" spc="5" b="1">
                <a:latin typeface="Calibri"/>
                <a:cs typeface="Calibri"/>
              </a:rPr>
              <a:t>evaluate </a:t>
            </a:r>
            <a:r>
              <a:rPr dirty="0" sz="1250" spc="10" b="1">
                <a:latin typeface="Calibri"/>
                <a:cs typeface="Calibri"/>
              </a:rPr>
              <a:t>sedimentary </a:t>
            </a:r>
            <a:r>
              <a:rPr dirty="0" sz="1250" spc="5" b="1">
                <a:latin typeface="Calibri"/>
                <a:cs typeface="Calibri"/>
              </a:rPr>
              <a:t>structures </a:t>
            </a:r>
            <a:r>
              <a:rPr dirty="0" sz="1250" spc="10" b="1">
                <a:latin typeface="Calibri"/>
                <a:cs typeface="Calibri"/>
              </a:rPr>
              <a:t>in </a:t>
            </a:r>
            <a:r>
              <a:rPr dirty="0" sz="1250" spc="15" b="1">
                <a:latin typeface="Calibri"/>
                <a:cs typeface="Calibri"/>
              </a:rPr>
              <a:t>an </a:t>
            </a:r>
            <a:r>
              <a:rPr dirty="0" sz="1250" spc="5" b="1">
                <a:latin typeface="Calibri"/>
                <a:cs typeface="Calibri"/>
              </a:rPr>
              <a:t>outcrop </a:t>
            </a:r>
            <a:r>
              <a:rPr dirty="0" sz="1250" spc="10" b="1">
                <a:latin typeface="Calibri"/>
                <a:cs typeface="Calibri"/>
              </a:rPr>
              <a:t>in </a:t>
            </a:r>
            <a:r>
              <a:rPr dirty="0" sz="1250" spc="5" b="1">
                <a:latin typeface="Calibri"/>
                <a:cs typeface="Calibri"/>
              </a:rPr>
              <a:t>northwest </a:t>
            </a:r>
            <a:r>
              <a:rPr dirty="0" sz="1250" spc="10" b="1">
                <a:latin typeface="Calibri"/>
                <a:cs typeface="Calibri"/>
              </a:rPr>
              <a:t>Arkansas. Groups  collect </a:t>
            </a:r>
            <a:r>
              <a:rPr dirty="0" sz="1250" spc="5" b="1">
                <a:latin typeface="Calibri"/>
                <a:cs typeface="Calibri"/>
              </a:rPr>
              <a:t>data </a:t>
            </a:r>
            <a:r>
              <a:rPr dirty="0" sz="1250" spc="15" b="1">
                <a:latin typeface="Calibri"/>
                <a:cs typeface="Calibri"/>
              </a:rPr>
              <a:t>and </a:t>
            </a:r>
            <a:r>
              <a:rPr dirty="0" sz="1250" spc="5" b="1">
                <a:latin typeface="Calibri"/>
                <a:cs typeface="Calibri"/>
              </a:rPr>
              <a:t>create </a:t>
            </a:r>
            <a:r>
              <a:rPr dirty="0" sz="1250" spc="10" b="1">
                <a:latin typeface="Calibri"/>
                <a:cs typeface="Calibri"/>
              </a:rPr>
              <a:t>class </a:t>
            </a:r>
            <a:r>
              <a:rPr dirty="0" sz="1250" spc="5" b="1">
                <a:latin typeface="Calibri"/>
                <a:cs typeface="Calibri"/>
              </a:rPr>
              <a:t>presentations to </a:t>
            </a:r>
            <a:r>
              <a:rPr dirty="0" sz="1250" spc="10" b="1">
                <a:latin typeface="Calibri"/>
                <a:cs typeface="Calibri"/>
              </a:rPr>
              <a:t>discuss their</a:t>
            </a:r>
            <a:r>
              <a:rPr dirty="0" sz="1250" spc="-5" b="1">
                <a:latin typeface="Calibri"/>
                <a:cs typeface="Calibri"/>
              </a:rPr>
              <a:t> </a:t>
            </a:r>
            <a:r>
              <a:rPr dirty="0" sz="1250" spc="5" b="1">
                <a:latin typeface="Calibri"/>
                <a:cs typeface="Calibri"/>
              </a:rPr>
              <a:t>analysis.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328040" y="3297576"/>
            <a:ext cx="3341654" cy="4613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325859" y="3295397"/>
            <a:ext cx="3346450" cy="4618355"/>
          </a:xfrm>
          <a:custGeom>
            <a:avLst/>
            <a:gdLst/>
            <a:ahLst/>
            <a:cxnLst/>
            <a:rect l="l" t="t" r="r" b="b"/>
            <a:pathLst>
              <a:path w="3346450" h="4618355">
                <a:moveTo>
                  <a:pt x="0" y="0"/>
                </a:moveTo>
                <a:lnTo>
                  <a:pt x="3346017" y="0"/>
                </a:lnTo>
                <a:lnTo>
                  <a:pt x="3346017" y="4617784"/>
                </a:lnTo>
                <a:lnTo>
                  <a:pt x="0" y="4617784"/>
                </a:lnTo>
                <a:lnTo>
                  <a:pt x="0" y="0"/>
                </a:lnTo>
                <a:close/>
              </a:path>
            </a:pathLst>
          </a:custGeom>
          <a:ln w="4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2019-09-03T15:30:06Z</dcterms:created>
  <dcterms:modified xsi:type="dcterms:W3CDTF">2019-09-03T15:30:06Z</dcterms:modified>
</cp:coreProperties>
</file>