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</p:sldIdLst>
  <p:sldSz cx="20104100" cy="15081250"/>
  <p:notesSz cx="20104100" cy="150812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093735"/>
            <a:ext cx="20104100" cy="12981305"/>
          </a:xfrm>
          <a:custGeom>
            <a:avLst/>
            <a:gdLst/>
            <a:ahLst/>
            <a:cxnLst/>
            <a:rect l="l" t="t" r="r" b="b"/>
            <a:pathLst>
              <a:path w="20104100" h="12981305">
                <a:moveTo>
                  <a:pt x="0" y="12981163"/>
                </a:moveTo>
                <a:lnTo>
                  <a:pt x="20104099" y="12981163"/>
                </a:lnTo>
                <a:lnTo>
                  <a:pt x="20104099" y="0"/>
                </a:lnTo>
                <a:lnTo>
                  <a:pt x="0" y="0"/>
                </a:lnTo>
                <a:lnTo>
                  <a:pt x="0" y="12981163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167875"/>
            <a:ext cx="20104100" cy="8907145"/>
          </a:xfrm>
          <a:custGeom>
            <a:avLst/>
            <a:gdLst/>
            <a:ahLst/>
            <a:cxnLst/>
            <a:rect l="l" t="t" r="r" b="b"/>
            <a:pathLst>
              <a:path w="20104100" h="8907144">
                <a:moveTo>
                  <a:pt x="20104099" y="0"/>
                </a:moveTo>
                <a:lnTo>
                  <a:pt x="0" y="1779340"/>
                </a:lnTo>
                <a:lnTo>
                  <a:pt x="0" y="8907023"/>
                </a:lnTo>
                <a:lnTo>
                  <a:pt x="20104099" y="8907023"/>
                </a:lnTo>
                <a:lnTo>
                  <a:pt x="2010409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167875"/>
            <a:ext cx="20104100" cy="8907145"/>
          </a:xfrm>
          <a:custGeom>
            <a:avLst/>
            <a:gdLst/>
            <a:ahLst/>
            <a:cxnLst/>
            <a:rect l="l" t="t" r="r" b="b"/>
            <a:pathLst>
              <a:path w="20104100" h="8907144">
                <a:moveTo>
                  <a:pt x="0" y="1779341"/>
                </a:moveTo>
                <a:lnTo>
                  <a:pt x="20104100" y="0"/>
                </a:lnTo>
                <a:lnTo>
                  <a:pt x="20104100" y="8907022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2755586" y="6891630"/>
            <a:ext cx="926369" cy="2195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0"/>
            <a:ext cx="20104100" cy="2094230"/>
          </a:xfrm>
          <a:custGeom>
            <a:avLst/>
            <a:gdLst/>
            <a:ahLst/>
            <a:cxnLst/>
            <a:rect l="l" t="t" r="r" b="b"/>
            <a:pathLst>
              <a:path w="20104100" h="2094230">
                <a:moveTo>
                  <a:pt x="0" y="0"/>
                </a:moveTo>
                <a:lnTo>
                  <a:pt x="20104099" y="0"/>
                </a:lnTo>
                <a:lnTo>
                  <a:pt x="20104099" y="2093734"/>
                </a:lnTo>
                <a:lnTo>
                  <a:pt x="0" y="2093734"/>
                </a:lnTo>
                <a:lnTo>
                  <a:pt x="0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0"/>
            <a:ext cx="20104100" cy="2094230"/>
          </a:xfrm>
          <a:custGeom>
            <a:avLst/>
            <a:gdLst/>
            <a:ahLst/>
            <a:cxnLst/>
            <a:rect l="l" t="t" r="r" b="b"/>
            <a:pathLst>
              <a:path w="20104100" h="2094230">
                <a:moveTo>
                  <a:pt x="0" y="0"/>
                </a:moveTo>
                <a:lnTo>
                  <a:pt x="20104100" y="0"/>
                </a:lnTo>
                <a:lnTo>
                  <a:pt x="20104100" y="2093736"/>
                </a:lnTo>
                <a:lnTo>
                  <a:pt x="0" y="209373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260" y="567245"/>
            <a:ext cx="19251578" cy="117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260" y="567245"/>
            <a:ext cx="18447385" cy="1172845"/>
          </a:xfrm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2700020" algn="l"/>
              </a:tabLst>
            </a:pPr>
            <a:r>
              <a:rPr dirty="0" spc="60"/>
              <a:t>Creating</a:t>
            </a:r>
            <a:r>
              <a:rPr dirty="0" spc="160"/>
              <a:t> </a:t>
            </a:r>
            <a:r>
              <a:rPr dirty="0" spc="-5"/>
              <a:t>a	</a:t>
            </a:r>
            <a:r>
              <a:rPr dirty="0" spc="100"/>
              <a:t>More </a:t>
            </a:r>
            <a:r>
              <a:rPr dirty="0" spc="105"/>
              <a:t>Interactive Undergraduate </a:t>
            </a:r>
            <a:r>
              <a:rPr dirty="0" spc="15"/>
              <a:t>Linguistics</a:t>
            </a:r>
            <a:r>
              <a:rPr dirty="0" spc="110"/>
              <a:t> </a:t>
            </a:r>
            <a:r>
              <a:rPr dirty="0"/>
              <a:t>Curriculum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14455775" algn="l"/>
              </a:tabLst>
            </a:pPr>
            <a:r>
              <a:rPr dirty="0" sz="2750" spc="-5" i="0">
                <a:solidFill>
                  <a:srgbClr val="EEEEEE"/>
                </a:solidFill>
                <a:latin typeface="Trebuchet MS"/>
                <a:cs typeface="Trebuchet MS"/>
              </a:rPr>
              <a:t>Philip</a:t>
            </a:r>
            <a:r>
              <a:rPr dirty="0" sz="2750" spc="-185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-160" i="0">
                <a:solidFill>
                  <a:srgbClr val="EEEEEE"/>
                </a:solidFill>
                <a:latin typeface="Trebuchet MS"/>
                <a:cs typeface="Trebuchet MS"/>
              </a:rPr>
              <a:t>T.</a:t>
            </a:r>
            <a:r>
              <a:rPr dirty="0" sz="2750" spc="-425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40" i="0">
                <a:solidFill>
                  <a:srgbClr val="EEEEEE"/>
                </a:solidFill>
                <a:latin typeface="Trebuchet MS"/>
                <a:cs typeface="Trebuchet MS"/>
              </a:rPr>
              <a:t>Duncan,</a:t>
            </a:r>
            <a:r>
              <a:rPr dirty="0" sz="2750" spc="-50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-30" i="0">
                <a:solidFill>
                  <a:srgbClr val="EEEEEE"/>
                </a:solidFill>
                <a:latin typeface="Trebuchet MS"/>
                <a:cs typeface="Trebuchet MS"/>
              </a:rPr>
              <a:t>Caitlin</a:t>
            </a:r>
            <a:r>
              <a:rPr dirty="0" sz="2750" spc="-145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35" i="0">
                <a:solidFill>
                  <a:srgbClr val="EEEEEE"/>
                </a:solidFill>
                <a:latin typeface="Trebuchet MS"/>
                <a:cs typeface="Trebuchet MS"/>
              </a:rPr>
              <a:t>Coughlin,</a:t>
            </a:r>
            <a:r>
              <a:rPr dirty="0" sz="2750" spc="-135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60" i="0">
                <a:solidFill>
                  <a:srgbClr val="EEEEEE"/>
                </a:solidFill>
                <a:latin typeface="Trebuchet MS"/>
                <a:cs typeface="Trebuchet MS"/>
              </a:rPr>
              <a:t>John</a:t>
            </a:r>
            <a:r>
              <a:rPr dirty="0" sz="2750" spc="-20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30" i="0">
                <a:solidFill>
                  <a:srgbClr val="EEEEEE"/>
                </a:solidFill>
                <a:latin typeface="Trebuchet MS"/>
                <a:cs typeface="Trebuchet MS"/>
              </a:rPr>
              <a:t>Gluckman,</a:t>
            </a:r>
            <a:r>
              <a:rPr dirty="0" sz="2750" spc="-75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40" i="0">
                <a:solidFill>
                  <a:srgbClr val="EEEEEE"/>
                </a:solidFill>
                <a:latin typeface="Trebuchet MS"/>
                <a:cs typeface="Trebuchet MS"/>
              </a:rPr>
              <a:t>Robert</a:t>
            </a:r>
            <a:r>
              <a:rPr dirty="0" sz="2750" spc="-55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-30" i="0">
                <a:solidFill>
                  <a:srgbClr val="EEEEEE"/>
                </a:solidFill>
                <a:latin typeface="Trebuchet MS"/>
                <a:cs typeface="Trebuchet MS"/>
              </a:rPr>
              <a:t>Fiorentino,</a:t>
            </a:r>
            <a:r>
              <a:rPr dirty="0" sz="2750" spc="-145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-5" i="0">
                <a:solidFill>
                  <a:srgbClr val="EEEEEE"/>
                </a:solidFill>
                <a:latin typeface="Trebuchet MS"/>
                <a:cs typeface="Trebuchet MS"/>
              </a:rPr>
              <a:t>&amp;</a:t>
            </a:r>
            <a:r>
              <a:rPr dirty="0" sz="2750" spc="-305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75" i="0">
                <a:solidFill>
                  <a:srgbClr val="EEEEEE"/>
                </a:solidFill>
                <a:latin typeface="Trebuchet MS"/>
                <a:cs typeface="Trebuchet MS"/>
              </a:rPr>
              <a:t>Andrew</a:t>
            </a:r>
            <a:r>
              <a:rPr dirty="0" sz="2750" spc="-90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90" i="0">
                <a:solidFill>
                  <a:srgbClr val="EEEEEE"/>
                </a:solidFill>
                <a:latin typeface="Trebuchet MS"/>
                <a:cs typeface="Trebuchet MS"/>
              </a:rPr>
              <a:t>McKenzie	</a:t>
            </a:r>
            <a:r>
              <a:rPr dirty="0" sz="2750" spc="-5" i="0">
                <a:solidFill>
                  <a:srgbClr val="EEEEEE"/>
                </a:solidFill>
                <a:latin typeface="Trebuchet MS"/>
                <a:cs typeface="Trebuchet MS"/>
              </a:rPr>
              <a:t>| </a:t>
            </a:r>
            <a:r>
              <a:rPr dirty="0" sz="2750" spc="45" i="0">
                <a:solidFill>
                  <a:srgbClr val="EEEEEE"/>
                </a:solidFill>
                <a:latin typeface="Trebuchet MS"/>
                <a:cs typeface="Trebuchet MS"/>
              </a:rPr>
              <a:t>Linguistics</a:t>
            </a:r>
            <a:r>
              <a:rPr dirty="0" sz="2750" spc="-430" i="0">
                <a:solidFill>
                  <a:srgbClr val="EEEEEE"/>
                </a:solidFill>
                <a:latin typeface="Trebuchet MS"/>
                <a:cs typeface="Trebuchet MS"/>
              </a:rPr>
              <a:t> </a:t>
            </a:r>
            <a:r>
              <a:rPr dirty="0" sz="2750" spc="50" i="0">
                <a:solidFill>
                  <a:srgbClr val="EEEEEE"/>
                </a:solidFill>
                <a:latin typeface="Trebuchet MS"/>
                <a:cs typeface="Trebuchet MS"/>
              </a:rPr>
              <a:t>Department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20201" y="3434933"/>
            <a:ext cx="5864225" cy="4227195"/>
          </a:xfrm>
          <a:custGeom>
            <a:avLst/>
            <a:gdLst/>
            <a:ahLst/>
            <a:cxnLst/>
            <a:rect l="l" t="t" r="r" b="b"/>
            <a:pathLst>
              <a:path w="5864225" h="4227195">
                <a:moveTo>
                  <a:pt x="0" y="4226828"/>
                </a:moveTo>
                <a:lnTo>
                  <a:pt x="5863695" y="4226828"/>
                </a:lnTo>
                <a:lnTo>
                  <a:pt x="5863695" y="0"/>
                </a:lnTo>
                <a:lnTo>
                  <a:pt x="0" y="0"/>
                </a:lnTo>
                <a:lnTo>
                  <a:pt x="0" y="4226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8254" y="9004106"/>
            <a:ext cx="12355830" cy="5483860"/>
          </a:xfrm>
          <a:custGeom>
            <a:avLst/>
            <a:gdLst/>
            <a:ahLst/>
            <a:cxnLst/>
            <a:rect l="l" t="t" r="r" b="b"/>
            <a:pathLst>
              <a:path w="12355830" h="5483859">
                <a:moveTo>
                  <a:pt x="0" y="5483336"/>
                </a:moveTo>
                <a:lnTo>
                  <a:pt x="12355643" y="5483336"/>
                </a:lnTo>
                <a:lnTo>
                  <a:pt x="12355643" y="0"/>
                </a:lnTo>
                <a:lnTo>
                  <a:pt x="0" y="0"/>
                </a:lnTo>
                <a:lnTo>
                  <a:pt x="0" y="5483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12150" y="13688316"/>
            <a:ext cx="5864225" cy="799465"/>
          </a:xfrm>
          <a:custGeom>
            <a:avLst/>
            <a:gdLst/>
            <a:ahLst/>
            <a:cxnLst/>
            <a:rect l="l" t="t" r="r" b="b"/>
            <a:pathLst>
              <a:path w="5864225" h="799465">
                <a:moveTo>
                  <a:pt x="0" y="0"/>
                </a:moveTo>
                <a:lnTo>
                  <a:pt x="5863695" y="0"/>
                </a:lnTo>
                <a:lnTo>
                  <a:pt x="5863695" y="799194"/>
                </a:lnTo>
                <a:lnTo>
                  <a:pt x="0" y="7991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7743" y="8190803"/>
            <a:ext cx="12391390" cy="564515"/>
          </a:xfrm>
          <a:custGeom>
            <a:avLst/>
            <a:gdLst/>
            <a:ahLst/>
            <a:cxnLst/>
            <a:rect l="l" t="t" r="r" b="b"/>
            <a:pathLst>
              <a:path w="12391390" h="564515">
                <a:moveTo>
                  <a:pt x="0" y="0"/>
                </a:moveTo>
                <a:lnTo>
                  <a:pt x="12390831" y="0"/>
                </a:lnTo>
                <a:lnTo>
                  <a:pt x="12390831" y="564235"/>
                </a:lnTo>
                <a:lnTo>
                  <a:pt x="0" y="564235"/>
                </a:lnTo>
                <a:lnTo>
                  <a:pt x="0" y="0"/>
                </a:lnTo>
                <a:close/>
              </a:path>
            </a:pathLst>
          </a:custGeom>
          <a:solidFill>
            <a:srgbClr val="6ED3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8253" y="2633558"/>
            <a:ext cx="5864225" cy="619125"/>
          </a:xfrm>
          <a:prstGeom prst="rect">
            <a:avLst/>
          </a:prstGeom>
          <a:solidFill>
            <a:srgbClr val="6ED3CE"/>
          </a:solidFill>
        </p:spPr>
        <p:txBody>
          <a:bodyPr wrap="square" lIns="0" tIns="16954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335"/>
              </a:spcBef>
            </a:pPr>
            <a:r>
              <a:rPr dirty="0" sz="2750" spc="30" i="1">
                <a:solidFill>
                  <a:srgbClr val="FFFFFF"/>
                </a:solidFill>
                <a:latin typeface="Palatino Linotype"/>
                <a:cs typeface="Palatino Linotype"/>
              </a:rPr>
              <a:t>Current</a:t>
            </a:r>
            <a:r>
              <a:rPr dirty="0" sz="2750" spc="40" i="1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750" spc="35" i="1">
                <a:solidFill>
                  <a:srgbClr val="FFFFFF"/>
                </a:solidFill>
                <a:latin typeface="Palatino Linotype"/>
                <a:cs typeface="Palatino Linotype"/>
              </a:rPr>
              <a:t>challenges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0201" y="2633558"/>
            <a:ext cx="5864225" cy="619125"/>
          </a:xfrm>
          <a:prstGeom prst="rect">
            <a:avLst/>
          </a:prstGeom>
          <a:solidFill>
            <a:srgbClr val="6ED3CE"/>
          </a:solidFill>
        </p:spPr>
        <p:txBody>
          <a:bodyPr wrap="square" lIns="0" tIns="16954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335"/>
              </a:spcBef>
            </a:pPr>
            <a:r>
              <a:rPr dirty="0" sz="2750" spc="35" i="1">
                <a:solidFill>
                  <a:srgbClr val="FFFFFF"/>
                </a:solidFill>
                <a:latin typeface="Palatino Linotype"/>
                <a:cs typeface="Palatino Linotype"/>
              </a:rPr>
              <a:t>Solutions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12150" y="2633556"/>
            <a:ext cx="5864225" cy="603250"/>
          </a:xfrm>
          <a:prstGeom prst="rect">
            <a:avLst/>
          </a:prstGeom>
          <a:solidFill>
            <a:srgbClr val="6ED3C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215"/>
              </a:spcBef>
            </a:pPr>
            <a:r>
              <a:rPr dirty="0" sz="2750" spc="65" i="1">
                <a:solidFill>
                  <a:srgbClr val="FFFFFF"/>
                </a:solidFill>
                <a:latin typeface="Palatino Linotype"/>
                <a:cs typeface="Palatino Linotype"/>
              </a:rPr>
              <a:t>Implementation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040" y="8344462"/>
            <a:ext cx="353695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40" i="1">
                <a:solidFill>
                  <a:srgbClr val="FFFFFF"/>
                </a:solidFill>
                <a:latin typeface="Palatino Linotype"/>
                <a:cs typeface="Palatino Linotype"/>
              </a:rPr>
              <a:t>Course</a:t>
            </a:r>
            <a:r>
              <a:rPr dirty="0" sz="2750" spc="10" i="1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750" spc="70" i="1">
                <a:solidFill>
                  <a:srgbClr val="FFFFFF"/>
                </a:solidFill>
                <a:latin typeface="Palatino Linotype"/>
                <a:cs typeface="Palatino Linotype"/>
              </a:rPr>
              <a:t>transformations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253" y="3434933"/>
            <a:ext cx="5864225" cy="42271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26084">
              <a:lnSpc>
                <a:spcPct val="100000"/>
              </a:lnSpc>
              <a:spcBef>
                <a:spcPts val="1345"/>
              </a:spcBef>
            </a:pPr>
            <a:r>
              <a:rPr dirty="0" sz="1350" spc="30">
                <a:solidFill>
                  <a:srgbClr val="595959"/>
                </a:solidFill>
                <a:latin typeface="Trebuchet MS"/>
                <a:cs typeface="Trebuchet MS"/>
              </a:rPr>
              <a:t>Linguistics </a:t>
            </a:r>
            <a:r>
              <a:rPr dirty="0" sz="1350" spc="10">
                <a:solidFill>
                  <a:srgbClr val="595959"/>
                </a:solidFill>
                <a:latin typeface="Trebuchet MS"/>
                <a:cs typeface="Trebuchet MS"/>
              </a:rPr>
              <a:t>is </a:t>
            </a:r>
            <a:r>
              <a:rPr dirty="0" sz="1350" spc="30">
                <a:solidFill>
                  <a:srgbClr val="595959"/>
                </a:solidFill>
                <a:latin typeface="Trebuchet MS"/>
                <a:cs typeface="Trebuchet MS"/>
              </a:rPr>
              <a:t>an </a:t>
            </a:r>
            <a:r>
              <a:rPr dirty="0" sz="1350" spc="5">
                <a:solidFill>
                  <a:srgbClr val="595959"/>
                </a:solidFill>
                <a:latin typeface="Trebuchet MS"/>
                <a:cs typeface="Trebuchet MS"/>
              </a:rPr>
              <a:t>exciting </a:t>
            </a:r>
            <a:r>
              <a:rPr dirty="0" sz="1350" spc="20">
                <a:solidFill>
                  <a:srgbClr val="595959"/>
                </a:solidFill>
                <a:latin typeface="Trebuchet MS"/>
                <a:cs typeface="Trebuchet MS"/>
              </a:rPr>
              <a:t>discipline 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to </a:t>
            </a:r>
            <a:r>
              <a:rPr dirty="0" sz="1350" spc="20">
                <a:solidFill>
                  <a:srgbClr val="595959"/>
                </a:solidFill>
                <a:latin typeface="Trebuchet MS"/>
                <a:cs typeface="Trebuchet MS"/>
              </a:rPr>
              <a:t>introduce</a:t>
            </a:r>
            <a:r>
              <a:rPr dirty="0" sz="1350" spc="114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-5">
                <a:solidFill>
                  <a:srgbClr val="595959"/>
                </a:solidFill>
                <a:latin typeface="Trebuchet MS"/>
                <a:cs typeface="Trebuchet MS"/>
              </a:rPr>
              <a:t>to</a:t>
            </a:r>
            <a:endParaRPr sz="1350">
              <a:latin typeface="Trebuchet MS"/>
              <a:cs typeface="Trebuchet MS"/>
            </a:endParaRPr>
          </a:p>
          <a:p>
            <a:pPr marL="426084" marR="495934">
              <a:lnSpc>
                <a:spcPct val="101800"/>
              </a:lnSpc>
            </a:pPr>
            <a:r>
              <a:rPr dirty="0" sz="1350" spc="40">
                <a:solidFill>
                  <a:srgbClr val="595959"/>
                </a:solidFill>
                <a:latin typeface="Trebuchet MS"/>
                <a:cs typeface="Trebuchet MS"/>
              </a:rPr>
              <a:t>undergraduates </a:t>
            </a:r>
            <a:r>
              <a:rPr dirty="0" sz="1350" spc="65">
                <a:solidFill>
                  <a:srgbClr val="595959"/>
                </a:solidFill>
                <a:latin typeface="Trebuchet MS"/>
                <a:cs typeface="Trebuchet MS"/>
              </a:rPr>
              <a:t>because language </a:t>
            </a:r>
            <a:r>
              <a:rPr dirty="0" sz="1350" spc="40">
                <a:solidFill>
                  <a:srgbClr val="595959"/>
                </a:solidFill>
                <a:latin typeface="Trebuchet MS"/>
                <a:cs typeface="Trebuchet MS"/>
              </a:rPr>
              <a:t>permeates </a:t>
            </a:r>
            <a:r>
              <a:rPr dirty="0" sz="1350" spc="55">
                <a:solidFill>
                  <a:srgbClr val="595959"/>
                </a:solidFill>
                <a:latin typeface="Trebuchet MS"/>
                <a:cs typeface="Trebuchet MS"/>
              </a:rPr>
              <a:t>so </a:t>
            </a:r>
            <a:r>
              <a:rPr dirty="0" sz="1350" spc="65">
                <a:solidFill>
                  <a:srgbClr val="595959"/>
                </a:solidFill>
                <a:latin typeface="Trebuchet MS"/>
                <a:cs typeface="Trebuchet MS"/>
              </a:rPr>
              <a:t>much </a:t>
            </a:r>
            <a:r>
              <a:rPr dirty="0" sz="1350" spc="15">
                <a:solidFill>
                  <a:srgbClr val="595959"/>
                </a:solidFill>
                <a:latin typeface="Trebuchet MS"/>
                <a:cs typeface="Trebuchet MS"/>
              </a:rPr>
              <a:t>of  </a:t>
            </a:r>
            <a:r>
              <a:rPr dirty="0" sz="1350" spc="60">
                <a:solidFill>
                  <a:srgbClr val="595959"/>
                </a:solidFill>
                <a:latin typeface="Trebuchet MS"/>
                <a:cs typeface="Trebuchet MS"/>
              </a:rPr>
              <a:t>human </a:t>
            </a:r>
            <a:r>
              <a:rPr dirty="0" sz="1350" spc="5">
                <a:solidFill>
                  <a:srgbClr val="595959"/>
                </a:solidFill>
                <a:latin typeface="Trebuchet MS"/>
                <a:cs typeface="Trebuchet MS"/>
              </a:rPr>
              <a:t>experience. </a:t>
            </a:r>
            <a:r>
              <a:rPr dirty="0" sz="1350" spc="45">
                <a:solidFill>
                  <a:srgbClr val="595959"/>
                </a:solidFill>
                <a:latin typeface="Trebuchet MS"/>
                <a:cs typeface="Trebuchet MS"/>
              </a:rPr>
              <a:t>Understanding</a:t>
            </a:r>
            <a:r>
              <a:rPr dirty="0" sz="1350" spc="-29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10">
                <a:solidFill>
                  <a:srgbClr val="595959"/>
                </a:solidFill>
                <a:latin typeface="Trebuchet MS"/>
                <a:cs typeface="Trebuchet MS"/>
              </a:rPr>
              <a:t>the 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intricacies </a:t>
            </a:r>
            <a:r>
              <a:rPr dirty="0" sz="1350" spc="10">
                <a:solidFill>
                  <a:srgbClr val="595959"/>
                </a:solidFill>
                <a:latin typeface="Trebuchet MS"/>
                <a:cs typeface="Trebuchet MS"/>
              </a:rPr>
              <a:t>of </a:t>
            </a:r>
            <a:r>
              <a:rPr dirty="0" sz="1350" spc="65">
                <a:solidFill>
                  <a:srgbClr val="595959"/>
                </a:solidFill>
                <a:latin typeface="Trebuchet MS"/>
                <a:cs typeface="Trebuchet MS"/>
              </a:rPr>
              <a:t>language  </a:t>
            </a:r>
            <a:r>
              <a:rPr dirty="0" sz="1350" spc="15">
                <a:solidFill>
                  <a:srgbClr val="595959"/>
                </a:solidFill>
                <a:latin typeface="Trebuchet MS"/>
                <a:cs typeface="Trebuchet MS"/>
              </a:rPr>
              <a:t>requires </a:t>
            </a:r>
            <a:r>
              <a:rPr dirty="0" sz="1350" spc="10" b="1">
                <a:solidFill>
                  <a:srgbClr val="9068BE"/>
                </a:solidFill>
                <a:latin typeface="Arial"/>
                <a:cs typeface="Arial"/>
              </a:rPr>
              <a:t>a </a:t>
            </a:r>
            <a:r>
              <a:rPr dirty="0" sz="1350" spc="40" b="1">
                <a:solidFill>
                  <a:srgbClr val="9068BE"/>
                </a:solidFill>
                <a:latin typeface="Arial"/>
                <a:cs typeface="Arial"/>
              </a:rPr>
              <a:t>unique </a:t>
            </a:r>
            <a:r>
              <a:rPr dirty="0" sz="1350" spc="55" b="1">
                <a:solidFill>
                  <a:srgbClr val="9068BE"/>
                </a:solidFill>
                <a:latin typeface="Arial"/>
                <a:cs typeface="Arial"/>
              </a:rPr>
              <a:t>level </a:t>
            </a:r>
            <a:r>
              <a:rPr dirty="0" sz="1350" spc="30" b="1">
                <a:solidFill>
                  <a:srgbClr val="9068BE"/>
                </a:solidFill>
                <a:latin typeface="Arial"/>
                <a:cs typeface="Arial"/>
              </a:rPr>
              <a:t>of </a:t>
            </a:r>
            <a:r>
              <a:rPr dirty="0" sz="1350" spc="20" b="1">
                <a:solidFill>
                  <a:srgbClr val="9068BE"/>
                </a:solidFill>
                <a:latin typeface="Arial"/>
                <a:cs typeface="Arial"/>
              </a:rPr>
              <a:t>abstraction</a:t>
            </a:r>
            <a:r>
              <a:rPr dirty="0" sz="1350" spc="20">
                <a:solidFill>
                  <a:srgbClr val="595959"/>
                </a:solidFill>
                <a:latin typeface="Trebuchet MS"/>
                <a:cs typeface="Trebuchet MS"/>
              </a:rPr>
              <a:t>, </a:t>
            </a:r>
            <a:r>
              <a:rPr dirty="0" sz="1350" spc="35">
                <a:solidFill>
                  <a:srgbClr val="595959"/>
                </a:solidFill>
                <a:latin typeface="Trebuchet MS"/>
                <a:cs typeface="Trebuchet MS"/>
              </a:rPr>
              <a:t>which </a:t>
            </a:r>
            <a:r>
              <a:rPr dirty="0" sz="1350" spc="40">
                <a:solidFill>
                  <a:srgbClr val="595959"/>
                </a:solidFill>
                <a:latin typeface="Trebuchet MS"/>
                <a:cs typeface="Trebuchet MS"/>
              </a:rPr>
              <a:t>students</a:t>
            </a:r>
            <a:r>
              <a:rPr dirty="0" sz="1350" spc="13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10">
                <a:solidFill>
                  <a:srgbClr val="595959"/>
                </a:solidFill>
                <a:latin typeface="Trebuchet MS"/>
                <a:cs typeface="Trebuchet MS"/>
              </a:rPr>
              <a:t>are</a:t>
            </a:r>
            <a:endParaRPr sz="1350">
              <a:latin typeface="Trebuchet MS"/>
              <a:cs typeface="Trebuchet MS"/>
            </a:endParaRPr>
          </a:p>
          <a:p>
            <a:pPr marL="426084">
              <a:lnSpc>
                <a:spcPct val="100000"/>
              </a:lnSpc>
              <a:spcBef>
                <a:spcPts val="75"/>
              </a:spcBef>
            </a:pPr>
            <a:r>
              <a:rPr dirty="0" sz="1350" spc="15">
                <a:solidFill>
                  <a:srgbClr val="595959"/>
                </a:solidFill>
                <a:latin typeface="Trebuchet MS"/>
                <a:cs typeface="Trebuchet MS"/>
              </a:rPr>
              <a:t>not</a:t>
            </a:r>
            <a:r>
              <a:rPr dirty="0" sz="1350" spc="-5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65">
                <a:solidFill>
                  <a:srgbClr val="595959"/>
                </a:solidFill>
                <a:latin typeface="Trebuchet MS"/>
                <a:cs typeface="Trebuchet MS"/>
              </a:rPr>
              <a:t>used</a:t>
            </a:r>
            <a:r>
              <a:rPr dirty="0" sz="1350" spc="1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to</a:t>
            </a:r>
            <a:r>
              <a:rPr dirty="0" sz="1350" spc="-8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35">
                <a:solidFill>
                  <a:srgbClr val="595959"/>
                </a:solidFill>
                <a:latin typeface="Trebuchet MS"/>
                <a:cs typeface="Trebuchet MS"/>
              </a:rPr>
              <a:t>adopting</a:t>
            </a:r>
            <a:r>
              <a:rPr dirty="0" sz="1350" spc="-6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55">
                <a:solidFill>
                  <a:srgbClr val="595959"/>
                </a:solidFill>
                <a:latin typeface="Trebuchet MS"/>
                <a:cs typeface="Trebuchet MS"/>
              </a:rPr>
              <a:t>when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20">
                <a:solidFill>
                  <a:srgbClr val="595959"/>
                </a:solidFill>
                <a:latin typeface="Trebuchet MS"/>
                <a:cs typeface="Trebuchet MS"/>
              </a:rPr>
              <a:t>they</a:t>
            </a:r>
            <a:r>
              <a:rPr dirty="0" sz="1350" spc="-8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think</a:t>
            </a:r>
            <a:r>
              <a:rPr dirty="0" sz="1350" spc="-7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35">
                <a:solidFill>
                  <a:srgbClr val="595959"/>
                </a:solidFill>
                <a:latin typeface="Trebuchet MS"/>
                <a:cs typeface="Trebuchet MS"/>
              </a:rPr>
              <a:t>about</a:t>
            </a:r>
            <a:r>
              <a:rPr dirty="0" sz="1350" spc="-2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35">
                <a:solidFill>
                  <a:srgbClr val="595959"/>
                </a:solidFill>
                <a:latin typeface="Trebuchet MS"/>
                <a:cs typeface="Trebuchet MS"/>
              </a:rPr>
              <a:t>language.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426084" marR="962025">
              <a:lnSpc>
                <a:spcPct val="101800"/>
              </a:lnSpc>
            </a:pPr>
            <a:r>
              <a:rPr dirty="0" sz="1350" spc="20">
                <a:solidFill>
                  <a:srgbClr val="595959"/>
                </a:solidFill>
                <a:latin typeface="Trebuchet MS"/>
                <a:cs typeface="Trebuchet MS"/>
              </a:rPr>
              <a:t>For 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this </a:t>
            </a:r>
            <a:r>
              <a:rPr dirty="0" sz="1350" spc="-25">
                <a:solidFill>
                  <a:srgbClr val="595959"/>
                </a:solidFill>
                <a:latin typeface="Trebuchet MS"/>
                <a:cs typeface="Trebuchet MS"/>
              </a:rPr>
              <a:t>project, </a:t>
            </a:r>
            <a:r>
              <a:rPr dirty="0" sz="1350" spc="45">
                <a:solidFill>
                  <a:srgbClr val="595959"/>
                </a:solidFill>
                <a:latin typeface="Trebuchet MS"/>
                <a:cs typeface="Trebuchet MS"/>
              </a:rPr>
              <a:t>we </a:t>
            </a:r>
            <a:r>
              <a:rPr dirty="0" sz="1350" spc="40">
                <a:solidFill>
                  <a:srgbClr val="595959"/>
                </a:solidFill>
                <a:latin typeface="Trebuchet MS"/>
                <a:cs typeface="Trebuchet MS"/>
              </a:rPr>
              <a:t>selected </a:t>
            </a:r>
            <a:r>
              <a:rPr dirty="0" sz="1350" spc="5">
                <a:solidFill>
                  <a:srgbClr val="595959"/>
                </a:solidFill>
                <a:latin typeface="Trebuchet MS"/>
                <a:cs typeface="Trebuchet MS"/>
              </a:rPr>
              <a:t>three </a:t>
            </a:r>
            <a:r>
              <a:rPr dirty="0" sz="1350" spc="30">
                <a:solidFill>
                  <a:srgbClr val="595959"/>
                </a:solidFill>
                <a:latin typeface="Trebuchet MS"/>
                <a:cs typeface="Trebuchet MS"/>
              </a:rPr>
              <a:t>core </a:t>
            </a:r>
            <a:r>
              <a:rPr dirty="0" sz="1350" spc="35">
                <a:solidFill>
                  <a:srgbClr val="595959"/>
                </a:solidFill>
                <a:latin typeface="Trebuchet MS"/>
                <a:cs typeface="Trebuchet MS"/>
              </a:rPr>
              <a:t>undergraduate  </a:t>
            </a:r>
            <a:r>
              <a:rPr dirty="0" sz="1350" spc="80">
                <a:solidFill>
                  <a:srgbClr val="595959"/>
                </a:solidFill>
                <a:latin typeface="Trebuchet MS"/>
                <a:cs typeface="Trebuchet MS"/>
              </a:rPr>
              <a:t>courses— </a:t>
            </a:r>
            <a:r>
              <a:rPr dirty="0" sz="1350" spc="65">
                <a:solidFill>
                  <a:srgbClr val="595959"/>
                </a:solidFill>
                <a:latin typeface="Trebuchet MS"/>
                <a:cs typeface="Trebuchet MS"/>
              </a:rPr>
              <a:t>LING </a:t>
            </a:r>
            <a:r>
              <a:rPr dirty="0" sz="1350" spc="-25">
                <a:solidFill>
                  <a:srgbClr val="595959"/>
                </a:solidFill>
                <a:latin typeface="Trebuchet MS"/>
                <a:cs typeface="Trebuchet MS"/>
              </a:rPr>
              <a:t>106: </a:t>
            </a:r>
            <a:r>
              <a:rPr dirty="0" sz="1350" spc="15">
                <a:solidFill>
                  <a:srgbClr val="595959"/>
                </a:solidFill>
                <a:latin typeface="Trebuchet MS"/>
                <a:cs typeface="Trebuchet MS"/>
              </a:rPr>
              <a:t>Introductory Linguistics, </a:t>
            </a:r>
            <a:r>
              <a:rPr dirty="0" sz="1350" spc="65">
                <a:solidFill>
                  <a:srgbClr val="595959"/>
                </a:solidFill>
                <a:latin typeface="Trebuchet MS"/>
                <a:cs typeface="Trebuchet MS"/>
              </a:rPr>
              <a:t>LING</a:t>
            </a:r>
            <a:r>
              <a:rPr dirty="0" sz="1350" spc="35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-25">
                <a:solidFill>
                  <a:srgbClr val="595959"/>
                </a:solidFill>
                <a:latin typeface="Trebuchet MS"/>
                <a:cs typeface="Trebuchet MS"/>
              </a:rPr>
              <a:t>438:</a:t>
            </a:r>
            <a:endParaRPr sz="1350">
              <a:latin typeface="Trebuchet MS"/>
              <a:cs typeface="Trebuchet MS"/>
            </a:endParaRPr>
          </a:p>
          <a:p>
            <a:pPr algn="just" marL="426084" marR="710565">
              <a:lnSpc>
                <a:spcPct val="101800"/>
              </a:lnSpc>
            </a:pPr>
            <a:r>
              <a:rPr dirty="0" sz="1350" spc="35">
                <a:solidFill>
                  <a:srgbClr val="595959"/>
                </a:solidFill>
                <a:latin typeface="Trebuchet MS"/>
                <a:cs typeface="Trebuchet MS"/>
              </a:rPr>
              <a:t>Neurolinguistics </a:t>
            </a:r>
            <a:r>
              <a:rPr dirty="0" sz="1350" spc="-55">
                <a:solidFill>
                  <a:srgbClr val="595959"/>
                </a:solidFill>
                <a:latin typeface="Trebuchet MS"/>
                <a:cs typeface="Trebuchet MS"/>
              </a:rPr>
              <a:t>I, </a:t>
            </a:r>
            <a:r>
              <a:rPr dirty="0" sz="1350" spc="45">
                <a:solidFill>
                  <a:srgbClr val="595959"/>
                </a:solidFill>
                <a:latin typeface="Trebuchet MS"/>
                <a:cs typeface="Trebuchet MS"/>
              </a:rPr>
              <a:t>and </a:t>
            </a:r>
            <a:r>
              <a:rPr dirty="0" sz="1350" spc="65">
                <a:solidFill>
                  <a:srgbClr val="595959"/>
                </a:solidFill>
                <a:latin typeface="Trebuchet MS"/>
                <a:cs typeface="Trebuchet MS"/>
              </a:rPr>
              <a:t>LING </a:t>
            </a:r>
            <a:r>
              <a:rPr dirty="0" sz="1350" spc="-35">
                <a:solidFill>
                  <a:srgbClr val="595959"/>
                </a:solidFill>
                <a:latin typeface="Trebuchet MS"/>
                <a:cs typeface="Trebuchet MS"/>
              </a:rPr>
              <a:t>325: </a:t>
            </a:r>
            <a:r>
              <a:rPr dirty="0" sz="1350" spc="35">
                <a:solidFill>
                  <a:srgbClr val="595959"/>
                </a:solidFill>
                <a:latin typeface="Trebuchet MS"/>
                <a:cs typeface="Trebuchet MS"/>
              </a:rPr>
              <a:t>Syntax </a:t>
            </a:r>
            <a:r>
              <a:rPr dirty="0" sz="1350" spc="50">
                <a:solidFill>
                  <a:srgbClr val="595959"/>
                </a:solidFill>
                <a:latin typeface="Trebuchet MS"/>
                <a:cs typeface="Trebuchet MS"/>
              </a:rPr>
              <a:t>I—where </a:t>
            </a:r>
            <a:r>
              <a:rPr dirty="0" sz="1350" spc="15">
                <a:solidFill>
                  <a:srgbClr val="595959"/>
                </a:solidFill>
                <a:latin typeface="Trebuchet MS"/>
                <a:cs typeface="Trebuchet MS"/>
              </a:rPr>
              <a:t>abstract  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theoretical </a:t>
            </a:r>
            <a:r>
              <a:rPr dirty="0" sz="1350" spc="50">
                <a:solidFill>
                  <a:srgbClr val="595959"/>
                </a:solidFill>
                <a:latin typeface="Trebuchet MS"/>
                <a:cs typeface="Trebuchet MS"/>
              </a:rPr>
              <a:t>concepts </a:t>
            </a:r>
            <a:r>
              <a:rPr dirty="0" sz="1350" spc="45">
                <a:solidFill>
                  <a:srgbClr val="595959"/>
                </a:solidFill>
                <a:latin typeface="Trebuchet MS"/>
                <a:cs typeface="Trebuchet MS"/>
              </a:rPr>
              <a:t>make </a:t>
            </a:r>
            <a:r>
              <a:rPr dirty="0" sz="1350" spc="-40">
                <a:solidFill>
                  <a:srgbClr val="595959"/>
                </a:solidFill>
                <a:latin typeface="Trebuchet MS"/>
                <a:cs typeface="Trebuchet MS"/>
              </a:rPr>
              <a:t>it </a:t>
            </a:r>
            <a:r>
              <a:rPr dirty="0" sz="1350" spc="40">
                <a:solidFill>
                  <a:srgbClr val="595959"/>
                </a:solidFill>
                <a:latin typeface="Trebuchet MS"/>
                <a:cs typeface="Trebuchet MS"/>
              </a:rPr>
              <a:t>more </a:t>
            </a:r>
            <a:r>
              <a:rPr dirty="0" sz="1350" spc="45">
                <a:solidFill>
                  <a:srgbClr val="595959"/>
                </a:solidFill>
                <a:latin typeface="Trebuchet MS"/>
                <a:cs typeface="Trebuchet MS"/>
              </a:rPr>
              <a:t>challenging 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to </a:t>
            </a:r>
            <a:r>
              <a:rPr dirty="0" sz="1350" spc="75">
                <a:solidFill>
                  <a:srgbClr val="595959"/>
                </a:solidFill>
                <a:latin typeface="Trebuchet MS"/>
                <a:cs typeface="Trebuchet MS"/>
              </a:rPr>
              <a:t>engage  </a:t>
            </a:r>
            <a:r>
              <a:rPr dirty="0" sz="1350" spc="10">
                <a:solidFill>
                  <a:srgbClr val="595959"/>
                </a:solidFill>
                <a:latin typeface="Trebuchet MS"/>
                <a:cs typeface="Trebuchet MS"/>
              </a:rPr>
              <a:t>students. </a:t>
            </a:r>
            <a:r>
              <a:rPr dirty="0" sz="1350" spc="60">
                <a:solidFill>
                  <a:srgbClr val="595959"/>
                </a:solidFill>
                <a:latin typeface="Trebuchet MS"/>
                <a:cs typeface="Trebuchet MS"/>
              </a:rPr>
              <a:t>By </a:t>
            </a:r>
            <a:r>
              <a:rPr dirty="0" sz="1350" spc="15">
                <a:solidFill>
                  <a:srgbClr val="595959"/>
                </a:solidFill>
                <a:latin typeface="Trebuchet MS"/>
                <a:cs typeface="Trebuchet MS"/>
              </a:rPr>
              <a:t>modifying, </a:t>
            </a:r>
            <a:r>
              <a:rPr dirty="0" sz="1350" spc="20">
                <a:solidFill>
                  <a:srgbClr val="595959"/>
                </a:solidFill>
                <a:latin typeface="Trebuchet MS"/>
                <a:cs typeface="Trebuchet MS"/>
              </a:rPr>
              <a:t>expanding, </a:t>
            </a:r>
            <a:r>
              <a:rPr dirty="0" sz="1350" spc="45">
                <a:solidFill>
                  <a:srgbClr val="595959"/>
                </a:solidFill>
                <a:latin typeface="Trebuchet MS"/>
                <a:cs typeface="Trebuchet MS"/>
              </a:rPr>
              <a:t>and</a:t>
            </a:r>
            <a:r>
              <a:rPr dirty="0" sz="1350" spc="-27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50" spc="15">
                <a:solidFill>
                  <a:srgbClr val="595959"/>
                </a:solidFill>
                <a:latin typeface="Trebuchet MS"/>
                <a:cs typeface="Trebuchet MS"/>
              </a:rPr>
              <a:t>restructuring </a:t>
            </a:r>
            <a:r>
              <a:rPr dirty="0" sz="1350" spc="40">
                <a:solidFill>
                  <a:srgbClr val="595959"/>
                </a:solidFill>
                <a:latin typeface="Trebuchet MS"/>
                <a:cs typeface="Trebuchet MS"/>
              </a:rPr>
              <a:t>these</a:t>
            </a:r>
            <a:endParaRPr sz="1350">
              <a:latin typeface="Trebuchet MS"/>
              <a:cs typeface="Trebuchet MS"/>
            </a:endParaRPr>
          </a:p>
          <a:p>
            <a:pPr marL="426084" marR="1143000">
              <a:lnSpc>
                <a:spcPct val="101800"/>
              </a:lnSpc>
              <a:spcBef>
                <a:spcPts val="45"/>
              </a:spcBef>
            </a:pPr>
            <a:r>
              <a:rPr dirty="0" sz="1350" spc="30">
                <a:solidFill>
                  <a:srgbClr val="595959"/>
                </a:solidFill>
                <a:latin typeface="Trebuchet MS"/>
                <a:cs typeface="Trebuchet MS"/>
              </a:rPr>
              <a:t>courses, </a:t>
            </a:r>
            <a:r>
              <a:rPr dirty="0" sz="1350" spc="45">
                <a:solidFill>
                  <a:srgbClr val="595959"/>
                </a:solidFill>
                <a:latin typeface="Trebuchet MS"/>
                <a:cs typeface="Trebuchet MS"/>
              </a:rPr>
              <a:t>we </a:t>
            </a:r>
            <a:r>
              <a:rPr dirty="0" sz="1350" spc="55">
                <a:solidFill>
                  <a:srgbClr val="595959"/>
                </a:solidFill>
                <a:latin typeface="Trebuchet MS"/>
                <a:cs typeface="Trebuchet MS"/>
              </a:rPr>
              <a:t>sought </a:t>
            </a:r>
            <a:r>
              <a:rPr dirty="0" sz="1350">
                <a:solidFill>
                  <a:srgbClr val="595959"/>
                </a:solidFill>
                <a:latin typeface="Trebuchet MS"/>
                <a:cs typeface="Trebuchet MS"/>
              </a:rPr>
              <a:t>to </a:t>
            </a:r>
            <a:r>
              <a:rPr dirty="0" sz="1350" spc="25">
                <a:solidFill>
                  <a:srgbClr val="595959"/>
                </a:solidFill>
                <a:latin typeface="Trebuchet MS"/>
                <a:cs typeface="Trebuchet MS"/>
              </a:rPr>
              <a:t>provide </a:t>
            </a:r>
            <a:r>
              <a:rPr dirty="0" sz="1350" spc="40">
                <a:solidFill>
                  <a:srgbClr val="595959"/>
                </a:solidFill>
                <a:latin typeface="Trebuchet MS"/>
                <a:cs typeface="Trebuchet MS"/>
              </a:rPr>
              <a:t>more </a:t>
            </a:r>
            <a:r>
              <a:rPr dirty="0" sz="1350" spc="45" b="1">
                <a:solidFill>
                  <a:srgbClr val="9068BE"/>
                </a:solidFill>
                <a:latin typeface="Arial"/>
                <a:cs typeface="Arial"/>
              </a:rPr>
              <a:t>active </a:t>
            </a:r>
            <a:r>
              <a:rPr dirty="0" sz="1350" spc="40" b="1">
                <a:solidFill>
                  <a:srgbClr val="9068BE"/>
                </a:solidFill>
                <a:latin typeface="Arial"/>
                <a:cs typeface="Arial"/>
              </a:rPr>
              <a:t>and  </a:t>
            </a:r>
            <a:r>
              <a:rPr dirty="0" sz="1350" spc="50" b="1">
                <a:solidFill>
                  <a:srgbClr val="9068BE"/>
                </a:solidFill>
                <a:latin typeface="Arial"/>
                <a:cs typeface="Arial"/>
              </a:rPr>
              <a:t>collaborative </a:t>
            </a:r>
            <a:r>
              <a:rPr dirty="0" sz="1350" spc="45" b="1">
                <a:solidFill>
                  <a:srgbClr val="9068BE"/>
                </a:solidFill>
                <a:latin typeface="Arial"/>
                <a:cs typeface="Arial"/>
              </a:rPr>
              <a:t>learning </a:t>
            </a:r>
            <a:r>
              <a:rPr dirty="0" sz="1350" spc="35" b="1">
                <a:solidFill>
                  <a:srgbClr val="9068BE"/>
                </a:solidFill>
                <a:latin typeface="Arial"/>
                <a:cs typeface="Arial"/>
              </a:rPr>
              <a:t>experiences </a:t>
            </a:r>
            <a:r>
              <a:rPr dirty="0" sz="1350" spc="-5">
                <a:solidFill>
                  <a:srgbClr val="595959"/>
                </a:solidFill>
                <a:latin typeface="Trebuchet MS"/>
                <a:cs typeface="Trebuchet MS"/>
              </a:rPr>
              <a:t>built </a:t>
            </a:r>
            <a:r>
              <a:rPr dirty="0" sz="1350" spc="40">
                <a:solidFill>
                  <a:srgbClr val="595959"/>
                </a:solidFill>
                <a:latin typeface="Trebuchet MS"/>
                <a:cs typeface="Trebuchet MS"/>
              </a:rPr>
              <a:t>on </a:t>
            </a:r>
            <a:r>
              <a:rPr dirty="0" sz="1350" spc="70" b="1">
                <a:solidFill>
                  <a:srgbClr val="9068BE"/>
                </a:solidFill>
                <a:latin typeface="Arial"/>
                <a:cs typeface="Arial"/>
              </a:rPr>
              <a:t>better  </a:t>
            </a:r>
            <a:r>
              <a:rPr dirty="0" sz="1350" spc="40" b="1">
                <a:solidFill>
                  <a:srgbClr val="9068BE"/>
                </a:solidFill>
                <a:latin typeface="Arial"/>
                <a:cs typeface="Arial"/>
              </a:rPr>
              <a:t>sca</a:t>
            </a:r>
            <a:r>
              <a:rPr dirty="0" sz="1350" spc="40">
                <a:solidFill>
                  <a:srgbClr val="9068BE"/>
                </a:solidFill>
                <a:latin typeface="Cambria Math"/>
                <a:cs typeface="Cambria Math"/>
              </a:rPr>
              <a:t>ﬀ</a:t>
            </a:r>
            <a:r>
              <a:rPr dirty="0" sz="1350" spc="40" b="1">
                <a:solidFill>
                  <a:srgbClr val="9068BE"/>
                </a:solidFill>
                <a:latin typeface="Arial"/>
                <a:cs typeface="Arial"/>
              </a:rPr>
              <a:t>olding and </a:t>
            </a:r>
            <a:r>
              <a:rPr dirty="0" sz="1350" spc="30" b="1">
                <a:solidFill>
                  <a:srgbClr val="9068BE"/>
                </a:solidFill>
                <a:latin typeface="Arial"/>
                <a:cs typeface="Arial"/>
              </a:rPr>
              <a:t>process-driven</a:t>
            </a:r>
            <a:r>
              <a:rPr dirty="0" sz="1350" spc="-210" b="1">
                <a:solidFill>
                  <a:srgbClr val="9068BE"/>
                </a:solidFill>
                <a:latin typeface="Arial"/>
                <a:cs typeface="Arial"/>
              </a:rPr>
              <a:t> </a:t>
            </a:r>
            <a:r>
              <a:rPr dirty="0" sz="1350" spc="20" b="1">
                <a:solidFill>
                  <a:srgbClr val="9068BE"/>
                </a:solidFill>
                <a:latin typeface="Arial"/>
                <a:cs typeface="Arial"/>
              </a:rPr>
              <a:t>content</a:t>
            </a:r>
            <a:r>
              <a:rPr dirty="0" sz="1350" spc="20">
                <a:solidFill>
                  <a:srgbClr val="595959"/>
                </a:solidFill>
                <a:latin typeface="Trebuchet MS"/>
                <a:cs typeface="Trebuchet MS"/>
              </a:rPr>
              <a:t>.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46547" y="3845006"/>
            <a:ext cx="4671060" cy="23406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Our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course</a:t>
            </a:r>
            <a:r>
              <a:rPr dirty="0" sz="1300" spc="-5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transformations: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ct val="100000"/>
              </a:lnSpc>
              <a:spcBef>
                <a:spcPts val="90"/>
              </a:spcBef>
              <a:buClr>
                <a:srgbClr val="595959"/>
              </a:buClr>
              <a:buFont typeface="Arial"/>
              <a:buChar char="●"/>
              <a:tabLst>
                <a:tab pos="209550" algn="l"/>
              </a:tabLst>
            </a:pPr>
            <a:r>
              <a:rPr dirty="0" sz="1300" spc="85" b="1">
                <a:solidFill>
                  <a:srgbClr val="9068BE"/>
                </a:solidFill>
                <a:latin typeface="Arial"/>
                <a:cs typeface="Arial"/>
              </a:rPr>
              <a:t>Student-centered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instruction </a:t>
            </a: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&amp;</a:t>
            </a:r>
            <a:r>
              <a:rPr dirty="0" sz="1300" spc="-14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design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ct val="100000"/>
              </a:lnSpc>
              <a:spcBef>
                <a:spcPts val="90"/>
              </a:spcBef>
              <a:buClr>
                <a:srgbClr val="595959"/>
              </a:buClr>
              <a:buFont typeface="Arial"/>
              <a:buChar char="●"/>
              <a:tabLst>
                <a:tab pos="209550" algn="l"/>
              </a:tabLst>
            </a:pPr>
            <a:r>
              <a:rPr dirty="0" sz="1300" spc="45" b="1">
                <a:solidFill>
                  <a:srgbClr val="9068BE"/>
                </a:solidFill>
                <a:latin typeface="Arial"/>
                <a:cs typeface="Arial"/>
              </a:rPr>
              <a:t>Active </a:t>
            </a:r>
            <a:r>
              <a:rPr dirty="0" sz="1300" spc="65" b="1">
                <a:solidFill>
                  <a:srgbClr val="9068BE"/>
                </a:solidFill>
                <a:latin typeface="Arial"/>
                <a:cs typeface="Arial"/>
              </a:rPr>
              <a:t>learning </a:t>
            </a:r>
            <a:r>
              <a:rPr dirty="0" sz="1300" spc="15">
                <a:solidFill>
                  <a:srgbClr val="595959"/>
                </a:solidFill>
                <a:latin typeface="Trebuchet MS"/>
                <a:cs typeface="Trebuchet MS"/>
              </a:rPr>
              <a:t>with </a:t>
            </a:r>
            <a:r>
              <a:rPr dirty="0" sz="1300" spc="85">
                <a:solidFill>
                  <a:srgbClr val="595959"/>
                </a:solidFill>
                <a:latin typeface="Trebuchet MS"/>
                <a:cs typeface="Trebuchet MS"/>
              </a:rPr>
              <a:t>hands-on </a:t>
            </a:r>
            <a:r>
              <a:rPr dirty="0" sz="1300" spc="90">
                <a:solidFill>
                  <a:srgbClr val="595959"/>
                </a:solidFill>
                <a:latin typeface="Trebuchet MS"/>
                <a:cs typeface="Trebuchet MS"/>
              </a:rPr>
              <a:t>engaging</a:t>
            </a:r>
            <a:r>
              <a:rPr dirty="0" sz="1300" spc="-16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content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ct val="100000"/>
              </a:lnSpc>
              <a:spcBef>
                <a:spcPts val="135"/>
              </a:spcBef>
              <a:buClr>
                <a:srgbClr val="595959"/>
              </a:buClr>
              <a:buFont typeface="Arial"/>
              <a:buChar char="●"/>
              <a:tabLst>
                <a:tab pos="209550" algn="l"/>
              </a:tabLst>
            </a:pPr>
            <a:r>
              <a:rPr dirty="0" sz="1300" spc="55" b="1">
                <a:solidFill>
                  <a:srgbClr val="9068BE"/>
                </a:solidFill>
                <a:latin typeface="Arial"/>
                <a:cs typeface="Arial"/>
              </a:rPr>
              <a:t>Process-oriented</a:t>
            </a:r>
            <a:r>
              <a:rPr dirty="0" sz="1300" spc="25" b="1">
                <a:solidFill>
                  <a:srgbClr val="9068BE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discovery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95959"/>
              </a:buClr>
              <a:buFont typeface="Arial"/>
              <a:buChar char="●"/>
            </a:pPr>
            <a:endParaRPr sz="1350">
              <a:latin typeface="Times New Roman"/>
              <a:cs typeface="Times New Roman"/>
            </a:endParaRPr>
          </a:p>
          <a:p>
            <a:pPr marR="5080">
              <a:lnSpc>
                <a:spcPct val="105700"/>
              </a:lnSpc>
            </a:pP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The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Curriculum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Innovation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Program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grant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enabled us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to  </a:t>
            </a:r>
            <a:r>
              <a:rPr dirty="0" sz="1300" spc="75" b="1">
                <a:solidFill>
                  <a:srgbClr val="9068BE"/>
                </a:solidFill>
                <a:latin typeface="Arial"/>
                <a:cs typeface="Arial"/>
              </a:rPr>
              <a:t>partner </a:t>
            </a:r>
            <a:r>
              <a:rPr dirty="0" sz="1300" spc="80" b="1">
                <a:solidFill>
                  <a:srgbClr val="9068BE"/>
                </a:solidFill>
                <a:latin typeface="Arial"/>
                <a:cs typeface="Arial"/>
              </a:rPr>
              <a:t>undergraduate </a:t>
            </a:r>
            <a:r>
              <a:rPr dirty="0" sz="1300" spc="20" b="1">
                <a:solidFill>
                  <a:srgbClr val="9068BE"/>
                </a:solidFill>
                <a:latin typeface="Arial"/>
                <a:cs typeface="Arial"/>
              </a:rPr>
              <a:t>&amp; </a:t>
            </a:r>
            <a:r>
              <a:rPr dirty="0" sz="1300" spc="85" b="1">
                <a:solidFill>
                  <a:srgbClr val="9068BE"/>
                </a:solidFill>
                <a:latin typeface="Arial"/>
                <a:cs typeface="Arial"/>
              </a:rPr>
              <a:t>graduate </a:t>
            </a:r>
            <a:r>
              <a:rPr dirty="0" sz="1300" spc="40" b="1">
                <a:solidFill>
                  <a:srgbClr val="9068BE"/>
                </a:solidFill>
                <a:latin typeface="Arial"/>
                <a:cs typeface="Arial"/>
              </a:rPr>
              <a:t>students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, 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who</a:t>
            </a:r>
            <a:r>
              <a:rPr dirty="0" sz="1300" spc="-26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were 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hired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as Curriculum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Innovation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Specialists. 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These</a:t>
            </a:r>
            <a:r>
              <a:rPr dirty="0" sz="1300" spc="-20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students 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were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responsible</a:t>
            </a:r>
            <a:r>
              <a:rPr dirty="0" sz="1300" spc="-4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-35">
                <a:solidFill>
                  <a:srgbClr val="595959"/>
                </a:solidFill>
                <a:latin typeface="Trebuchet MS"/>
                <a:cs typeface="Trebuchet MS"/>
              </a:rPr>
              <a:t>for: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ct val="100000"/>
              </a:lnSpc>
              <a:spcBef>
                <a:spcPts val="229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Curating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new</a:t>
            </a:r>
            <a:r>
              <a:rPr dirty="0" sz="1300" spc="-6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content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ct val="100000"/>
              </a:lnSpc>
              <a:spcBef>
                <a:spcPts val="90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Developing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learning </a:t>
            </a:r>
            <a:r>
              <a:rPr dirty="0" sz="1300" spc="90">
                <a:solidFill>
                  <a:srgbClr val="595959"/>
                </a:solidFill>
                <a:latin typeface="Trebuchet MS"/>
                <a:cs typeface="Trebuchet MS"/>
              </a:rPr>
              <a:t>modules </a:t>
            </a: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&amp;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lesson</a:t>
            </a:r>
            <a:r>
              <a:rPr dirty="0" sz="1300" spc="-22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plans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12150" y="3434933"/>
            <a:ext cx="5864225" cy="42271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426084">
              <a:lnSpc>
                <a:spcPct val="100000"/>
              </a:lnSpc>
            </a:pPr>
            <a:r>
              <a:rPr dirty="0" sz="1300" spc="25">
                <a:solidFill>
                  <a:srgbClr val="9068BE"/>
                </a:solidFill>
                <a:latin typeface="ＭＳ Ｐゴシック"/>
                <a:cs typeface="ＭＳ Ｐゴシック"/>
              </a:rPr>
              <a:t>① </a:t>
            </a:r>
            <a:r>
              <a:rPr dirty="0" sz="1300" spc="35" b="1">
                <a:solidFill>
                  <a:srgbClr val="9068BE"/>
                </a:solidFill>
                <a:latin typeface="Arial"/>
                <a:cs typeface="Arial"/>
              </a:rPr>
              <a:t>Ling </a:t>
            </a:r>
            <a:r>
              <a:rPr dirty="0" sz="1300" spc="55" b="1">
                <a:solidFill>
                  <a:srgbClr val="9068BE"/>
                </a:solidFill>
                <a:latin typeface="Arial"/>
                <a:cs typeface="Arial"/>
              </a:rPr>
              <a:t>106 </a:t>
            </a:r>
            <a:r>
              <a:rPr dirty="0" sz="1300" spc="5" b="1">
                <a:solidFill>
                  <a:srgbClr val="9068BE"/>
                </a:solidFill>
                <a:latin typeface="Arial"/>
                <a:cs typeface="Arial"/>
              </a:rPr>
              <a:t>- </a:t>
            </a:r>
            <a:r>
              <a:rPr dirty="0" sz="1300" spc="70" b="1">
                <a:solidFill>
                  <a:srgbClr val="9068BE"/>
                </a:solidFill>
                <a:latin typeface="Arial"/>
                <a:cs typeface="Arial"/>
              </a:rPr>
              <a:t>Introductory</a:t>
            </a:r>
            <a:r>
              <a:rPr dirty="0" sz="1300" spc="-150" b="1">
                <a:solidFill>
                  <a:srgbClr val="9068BE"/>
                </a:solidFill>
                <a:latin typeface="Arial"/>
                <a:cs typeface="Arial"/>
              </a:rPr>
              <a:t> </a:t>
            </a:r>
            <a:r>
              <a:rPr dirty="0" sz="1300" spc="35" b="1">
                <a:solidFill>
                  <a:srgbClr val="9068BE"/>
                </a:solidFill>
                <a:latin typeface="Arial"/>
                <a:cs typeface="Arial"/>
              </a:rPr>
              <a:t>Linguistics</a:t>
            </a:r>
            <a:endParaRPr sz="1300">
              <a:latin typeface="Arial"/>
              <a:cs typeface="Arial"/>
            </a:endParaRPr>
          </a:p>
          <a:p>
            <a:pPr marL="636270" indent="-210185">
              <a:lnSpc>
                <a:spcPct val="100000"/>
              </a:lnSpc>
              <a:spcBef>
                <a:spcPts val="90"/>
              </a:spcBef>
              <a:buFont typeface="Arial"/>
              <a:buChar char="●"/>
              <a:tabLst>
                <a:tab pos="636905" algn="l"/>
              </a:tabLst>
            </a:pP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Implement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active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learning </a:t>
            </a:r>
            <a:r>
              <a:rPr dirty="0" sz="1300">
                <a:solidFill>
                  <a:srgbClr val="595959"/>
                </a:solidFill>
                <a:latin typeface="Trebuchet MS"/>
                <a:cs typeface="Trebuchet MS"/>
              </a:rPr>
              <a:t>in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discussion</a:t>
            </a:r>
            <a:r>
              <a:rPr dirty="0" sz="1300" spc="-18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sections</a:t>
            </a:r>
            <a:endParaRPr sz="1300">
              <a:latin typeface="Trebuchet MS"/>
              <a:cs typeface="Trebuchet MS"/>
            </a:endParaRPr>
          </a:p>
          <a:p>
            <a:pPr marL="636270" indent="-210185">
              <a:lnSpc>
                <a:spcPct val="100000"/>
              </a:lnSpc>
              <a:spcBef>
                <a:spcPts val="45"/>
              </a:spcBef>
              <a:buFont typeface="Arial"/>
              <a:buChar char="●"/>
              <a:tabLst>
                <a:tab pos="636905" algn="l"/>
              </a:tabLst>
            </a:pP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Sca</a:t>
            </a:r>
            <a:r>
              <a:rPr dirty="0" sz="1300" spc="55">
                <a:solidFill>
                  <a:srgbClr val="595959"/>
                </a:solidFill>
                <a:latin typeface="Cambria Math"/>
                <a:cs typeface="Cambria Math"/>
              </a:rPr>
              <a:t>ﬀ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old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capstone</a:t>
            </a:r>
            <a:r>
              <a:rPr dirty="0" sz="1300" spc="-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assignment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95959"/>
              </a:buClr>
              <a:buFont typeface="Arial"/>
              <a:buChar char="●"/>
            </a:pPr>
            <a:endParaRPr sz="1600">
              <a:latin typeface="Times New Roman"/>
              <a:cs typeface="Times New Roman"/>
            </a:endParaRPr>
          </a:p>
          <a:p>
            <a:pPr marL="426084">
              <a:lnSpc>
                <a:spcPts val="1540"/>
              </a:lnSpc>
            </a:pPr>
            <a:r>
              <a:rPr dirty="0" sz="1300" spc="25">
                <a:solidFill>
                  <a:srgbClr val="9068BE"/>
                </a:solidFill>
                <a:latin typeface="ＭＳ Ｐゴシック"/>
                <a:cs typeface="ＭＳ Ｐゴシック"/>
              </a:rPr>
              <a:t>② </a:t>
            </a:r>
            <a:r>
              <a:rPr dirty="0" sz="1300" spc="35" b="1">
                <a:solidFill>
                  <a:srgbClr val="9068BE"/>
                </a:solidFill>
                <a:latin typeface="Arial"/>
                <a:cs typeface="Arial"/>
              </a:rPr>
              <a:t>Ling </a:t>
            </a:r>
            <a:r>
              <a:rPr dirty="0" sz="1300" spc="60" b="1">
                <a:solidFill>
                  <a:srgbClr val="9068BE"/>
                </a:solidFill>
                <a:latin typeface="Arial"/>
                <a:cs typeface="Arial"/>
              </a:rPr>
              <a:t>438 </a:t>
            </a:r>
            <a:r>
              <a:rPr dirty="0" sz="1300" spc="5" b="1">
                <a:solidFill>
                  <a:srgbClr val="9068BE"/>
                </a:solidFill>
                <a:latin typeface="Arial"/>
                <a:cs typeface="Arial"/>
              </a:rPr>
              <a:t>- </a:t>
            </a:r>
            <a:r>
              <a:rPr dirty="0" sz="1300" spc="50" b="1">
                <a:solidFill>
                  <a:srgbClr val="9068BE"/>
                </a:solidFill>
                <a:latin typeface="Arial"/>
                <a:cs typeface="Arial"/>
              </a:rPr>
              <a:t>Neurolinguistics</a:t>
            </a:r>
            <a:r>
              <a:rPr dirty="0" sz="1300" spc="-135" b="1">
                <a:solidFill>
                  <a:srgbClr val="9068BE"/>
                </a:solidFill>
                <a:latin typeface="Arial"/>
                <a:cs typeface="Arial"/>
              </a:rPr>
              <a:t> </a:t>
            </a:r>
            <a:r>
              <a:rPr dirty="0" sz="1300" spc="5" b="1">
                <a:solidFill>
                  <a:srgbClr val="9068BE"/>
                </a:solidFill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  <a:p>
            <a:pPr marL="636270" indent="-210185">
              <a:lnSpc>
                <a:spcPts val="1540"/>
              </a:lnSpc>
              <a:buFont typeface="Arial"/>
              <a:buChar char="●"/>
              <a:tabLst>
                <a:tab pos="636905" algn="l"/>
              </a:tabLst>
            </a:pPr>
            <a:r>
              <a:rPr dirty="0" sz="1300" spc="100">
                <a:solidFill>
                  <a:srgbClr val="595959"/>
                </a:solidFill>
                <a:latin typeface="Trebuchet MS"/>
                <a:cs typeface="Trebuchet MS"/>
              </a:rPr>
              <a:t>New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materials </a:t>
            </a: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&amp; </a:t>
            </a:r>
            <a:r>
              <a:rPr dirty="0" sz="1300" spc="85">
                <a:solidFill>
                  <a:srgbClr val="595959"/>
                </a:solidFill>
                <a:latin typeface="Trebuchet MS"/>
                <a:cs typeface="Trebuchet MS"/>
              </a:rPr>
              <a:t>hands-on</a:t>
            </a:r>
            <a:r>
              <a:rPr dirty="0" sz="1300" spc="-22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activities to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illustrate</a:t>
            </a:r>
            <a:endParaRPr sz="1300">
              <a:latin typeface="Trebuchet MS"/>
              <a:cs typeface="Trebuchet MS"/>
            </a:endParaRPr>
          </a:p>
          <a:p>
            <a:pPr marL="636270">
              <a:lnSpc>
                <a:spcPct val="100000"/>
              </a:lnSpc>
              <a:spcBef>
                <a:spcPts val="135"/>
              </a:spcBef>
            </a:pP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brain-imaging methods,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stimulate</a:t>
            </a:r>
            <a:r>
              <a:rPr dirty="0" sz="1300" spc="-1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research</a:t>
            </a:r>
            <a:endParaRPr sz="1300">
              <a:latin typeface="Trebuchet MS"/>
              <a:cs typeface="Trebuchet MS"/>
            </a:endParaRPr>
          </a:p>
          <a:p>
            <a:pPr marL="636270" indent="-210185">
              <a:lnSpc>
                <a:spcPct val="100000"/>
              </a:lnSpc>
              <a:spcBef>
                <a:spcPts val="175"/>
              </a:spcBef>
              <a:buFont typeface="Arial"/>
              <a:buChar char="●"/>
              <a:tabLst>
                <a:tab pos="636905" algn="l"/>
              </a:tabLst>
            </a:pPr>
            <a:r>
              <a:rPr dirty="0" sz="1300" spc="100">
                <a:solidFill>
                  <a:srgbClr val="595959"/>
                </a:solidFill>
                <a:latin typeface="Trebuchet MS"/>
                <a:cs typeface="Trebuchet MS"/>
              </a:rPr>
              <a:t>New</a:t>
            </a:r>
            <a:r>
              <a:rPr dirty="0" sz="1300" spc="-2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learning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opportunities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through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online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video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content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95959"/>
              </a:buClr>
              <a:buFont typeface="Arial"/>
              <a:buChar char="●"/>
            </a:pPr>
            <a:endParaRPr sz="1550">
              <a:latin typeface="Times New Roman"/>
              <a:cs typeface="Times New Roman"/>
            </a:endParaRPr>
          </a:p>
          <a:p>
            <a:pPr marL="426084">
              <a:lnSpc>
                <a:spcPts val="1535"/>
              </a:lnSpc>
            </a:pPr>
            <a:r>
              <a:rPr dirty="0" sz="1300" spc="25">
                <a:solidFill>
                  <a:srgbClr val="9068BE"/>
                </a:solidFill>
                <a:latin typeface="ＭＳ Ｐゴシック"/>
                <a:cs typeface="ＭＳ Ｐゴシック"/>
              </a:rPr>
              <a:t>③ </a:t>
            </a:r>
            <a:r>
              <a:rPr dirty="0" sz="1300" spc="35" b="1">
                <a:solidFill>
                  <a:srgbClr val="9068BE"/>
                </a:solidFill>
                <a:latin typeface="Arial"/>
                <a:cs typeface="Arial"/>
              </a:rPr>
              <a:t>Ling </a:t>
            </a:r>
            <a:r>
              <a:rPr dirty="0" sz="1300" spc="50" b="1">
                <a:solidFill>
                  <a:srgbClr val="9068BE"/>
                </a:solidFill>
                <a:latin typeface="Arial"/>
                <a:cs typeface="Arial"/>
              </a:rPr>
              <a:t>325 </a:t>
            </a:r>
            <a:r>
              <a:rPr dirty="0" sz="1300" spc="5" b="1">
                <a:solidFill>
                  <a:srgbClr val="9068BE"/>
                </a:solidFill>
                <a:latin typeface="Arial"/>
                <a:cs typeface="Arial"/>
              </a:rPr>
              <a:t>- </a:t>
            </a:r>
            <a:r>
              <a:rPr dirty="0" sz="1300" spc="40" b="1">
                <a:solidFill>
                  <a:srgbClr val="9068BE"/>
                </a:solidFill>
                <a:latin typeface="Arial"/>
                <a:cs typeface="Arial"/>
              </a:rPr>
              <a:t>Syntax</a:t>
            </a:r>
            <a:r>
              <a:rPr dirty="0" sz="1300" spc="-150" b="1">
                <a:solidFill>
                  <a:srgbClr val="9068BE"/>
                </a:solidFill>
                <a:latin typeface="Arial"/>
                <a:cs typeface="Arial"/>
              </a:rPr>
              <a:t> </a:t>
            </a:r>
            <a:r>
              <a:rPr dirty="0" sz="1300" spc="5" b="1">
                <a:solidFill>
                  <a:srgbClr val="9068BE"/>
                </a:solidFill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  <a:p>
            <a:pPr marL="636270" indent="-210185">
              <a:lnSpc>
                <a:spcPts val="1535"/>
              </a:lnSpc>
              <a:buFont typeface="Arial"/>
              <a:buChar char="●"/>
              <a:tabLst>
                <a:tab pos="636905" algn="l"/>
              </a:tabLst>
            </a:pP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Reworked,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flipped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lecture: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Emphasize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the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scientific</a:t>
            </a:r>
            <a:r>
              <a:rPr dirty="0" sz="1300" spc="-22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method</a:t>
            </a:r>
            <a:endParaRPr sz="1300">
              <a:latin typeface="Trebuchet MS"/>
              <a:cs typeface="Trebuchet MS"/>
            </a:endParaRPr>
          </a:p>
          <a:p>
            <a:pPr marL="636270">
              <a:lnSpc>
                <a:spcPct val="100000"/>
              </a:lnSpc>
              <a:spcBef>
                <a:spcPts val="90"/>
              </a:spcBef>
            </a:pP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through </a:t>
            </a:r>
            <a:r>
              <a:rPr dirty="0" sz="1300" spc="90">
                <a:solidFill>
                  <a:srgbClr val="595959"/>
                </a:solidFill>
                <a:latin typeface="Trebuchet MS"/>
                <a:cs typeface="Trebuchet MS"/>
              </a:rPr>
              <a:t>engaging </a:t>
            </a:r>
            <a:r>
              <a:rPr dirty="0" sz="1300">
                <a:solidFill>
                  <a:srgbClr val="595959"/>
                </a:solidFill>
                <a:latin typeface="Trebuchet MS"/>
                <a:cs typeface="Trebuchet MS"/>
              </a:rPr>
              <a:t>data,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leading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into</a:t>
            </a:r>
            <a:r>
              <a:rPr dirty="0" sz="1300" spc="-254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lecture</a:t>
            </a:r>
            <a:endParaRPr sz="1300">
              <a:latin typeface="Trebuchet MS"/>
              <a:cs typeface="Trebuchet MS"/>
            </a:endParaRPr>
          </a:p>
          <a:p>
            <a:pPr marL="636270" indent="-210185">
              <a:lnSpc>
                <a:spcPct val="100000"/>
              </a:lnSpc>
              <a:spcBef>
                <a:spcPts val="229"/>
              </a:spcBef>
              <a:buFont typeface="Arial"/>
              <a:buChar char="●"/>
              <a:tabLst>
                <a:tab pos="636905" algn="l"/>
              </a:tabLst>
            </a:pPr>
            <a:r>
              <a:rPr dirty="0" sz="1300" spc="100">
                <a:solidFill>
                  <a:srgbClr val="595959"/>
                </a:solidFill>
                <a:latin typeface="Trebuchet MS"/>
                <a:cs typeface="Trebuchet MS"/>
              </a:rPr>
              <a:t>New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online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videos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reinforce/exemplify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core</a:t>
            </a:r>
            <a:r>
              <a:rPr dirty="0" sz="1300" spc="-27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concepts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12150" y="9004106"/>
            <a:ext cx="5864225" cy="42697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426084" marR="551815">
              <a:lnSpc>
                <a:spcPct val="106100"/>
              </a:lnSpc>
            </a:pP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Linguistics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has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been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able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to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successfully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transform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3 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classes 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that</a:t>
            </a:r>
            <a:r>
              <a:rPr dirty="0" sz="1300" spc="-6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form</a:t>
            </a:r>
            <a:r>
              <a:rPr dirty="0" sz="130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the</a:t>
            </a:r>
            <a:r>
              <a:rPr dirty="0" sz="1300" spc="-2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core</a:t>
            </a:r>
            <a:r>
              <a:rPr dirty="0" sz="1300" spc="1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dirty="0" sz="1300" spc="-4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our</a:t>
            </a:r>
            <a:r>
              <a:rPr dirty="0" sz="1300" spc="-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curriculum.</a:t>
            </a:r>
            <a:r>
              <a:rPr dirty="0" sz="1300" spc="-2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By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focusing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on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linguistic  inquiry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as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a 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process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and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making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these 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courses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a </a:t>
            </a:r>
            <a:r>
              <a:rPr dirty="0" sz="1300" spc="85">
                <a:solidFill>
                  <a:srgbClr val="595959"/>
                </a:solidFill>
                <a:latin typeface="Trebuchet MS"/>
                <a:cs typeface="Trebuchet MS"/>
              </a:rPr>
              <a:t>space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for </a:t>
            </a:r>
            <a:r>
              <a:rPr dirty="0" sz="1300" spc="40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active </a:t>
            </a: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learning,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our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instruction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now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leans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less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on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traditional 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lecture,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and more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on </a:t>
            </a:r>
            <a:r>
              <a:rPr dirty="0" sz="1300" spc="65" b="1">
                <a:solidFill>
                  <a:srgbClr val="9068BE"/>
                </a:solidFill>
                <a:latin typeface="Arial"/>
                <a:cs typeface="Arial"/>
              </a:rPr>
              <a:t>interactive, </a:t>
            </a:r>
            <a:r>
              <a:rPr dirty="0" sz="1300" spc="55" b="1">
                <a:solidFill>
                  <a:srgbClr val="9068BE"/>
                </a:solidFill>
                <a:latin typeface="Arial"/>
                <a:cs typeface="Arial"/>
              </a:rPr>
              <a:t>hands-on </a:t>
            </a:r>
            <a:r>
              <a:rPr dirty="0" sz="1300" spc="40" b="1">
                <a:solidFill>
                  <a:srgbClr val="9068BE"/>
                </a:solidFill>
                <a:latin typeface="Arial"/>
                <a:cs typeface="Arial"/>
              </a:rPr>
              <a:t>exercises </a:t>
            </a:r>
            <a:r>
              <a:rPr dirty="0" sz="1300" spc="80" b="1">
                <a:solidFill>
                  <a:srgbClr val="9068BE"/>
                </a:solidFill>
                <a:latin typeface="Arial"/>
                <a:cs typeface="Arial"/>
              </a:rPr>
              <a:t>that  </a:t>
            </a:r>
            <a:r>
              <a:rPr dirty="0" sz="1300" spc="50" b="1">
                <a:solidFill>
                  <a:srgbClr val="9068BE"/>
                </a:solidFill>
                <a:latin typeface="Arial"/>
                <a:cs typeface="Arial"/>
              </a:rPr>
              <a:t>increase </a:t>
            </a:r>
            <a:r>
              <a:rPr dirty="0" sz="1300" spc="70" b="1">
                <a:solidFill>
                  <a:srgbClr val="9068BE"/>
                </a:solidFill>
                <a:latin typeface="Arial"/>
                <a:cs typeface="Arial"/>
              </a:rPr>
              <a:t>student </a:t>
            </a:r>
            <a:r>
              <a:rPr dirty="0" sz="1300" spc="85" b="1">
                <a:solidFill>
                  <a:srgbClr val="9068BE"/>
                </a:solidFill>
                <a:latin typeface="Arial"/>
                <a:cs typeface="Arial"/>
              </a:rPr>
              <a:t>engagement, </a:t>
            </a:r>
            <a:r>
              <a:rPr dirty="0" sz="1300" spc="65" b="1">
                <a:solidFill>
                  <a:srgbClr val="9068BE"/>
                </a:solidFill>
                <a:latin typeface="Arial"/>
                <a:cs typeface="Arial"/>
              </a:rPr>
              <a:t>encourage </a:t>
            </a:r>
            <a:r>
              <a:rPr dirty="0" sz="1300" spc="70" b="1">
                <a:solidFill>
                  <a:srgbClr val="9068BE"/>
                </a:solidFill>
                <a:latin typeface="Arial"/>
                <a:cs typeface="Arial"/>
              </a:rPr>
              <a:t>collaboration  </a:t>
            </a:r>
            <a:r>
              <a:rPr dirty="0" sz="1300" spc="60" b="1">
                <a:solidFill>
                  <a:srgbClr val="9068BE"/>
                </a:solidFill>
                <a:latin typeface="Arial"/>
                <a:cs typeface="Arial"/>
              </a:rPr>
              <a:t>and interaction, and </a:t>
            </a:r>
            <a:r>
              <a:rPr dirty="0" sz="1300" spc="75" b="1">
                <a:solidFill>
                  <a:srgbClr val="9068BE"/>
                </a:solidFill>
                <a:latin typeface="Arial"/>
                <a:cs typeface="Arial"/>
              </a:rPr>
              <a:t>make </a:t>
            </a:r>
            <a:r>
              <a:rPr dirty="0" sz="1300" spc="65" b="1">
                <a:solidFill>
                  <a:srgbClr val="9068BE"/>
                </a:solidFill>
                <a:latin typeface="Arial"/>
                <a:cs typeface="Arial"/>
              </a:rPr>
              <a:t>abstract </a:t>
            </a:r>
            <a:r>
              <a:rPr dirty="0" sz="1300" spc="55" b="1">
                <a:solidFill>
                  <a:srgbClr val="9068BE"/>
                </a:solidFill>
                <a:latin typeface="Arial"/>
                <a:cs typeface="Arial"/>
              </a:rPr>
              <a:t>concepts </a:t>
            </a:r>
            <a:r>
              <a:rPr dirty="0" sz="1300" spc="70" b="1">
                <a:solidFill>
                  <a:srgbClr val="9068BE"/>
                </a:solidFill>
                <a:latin typeface="Arial"/>
                <a:cs typeface="Arial"/>
              </a:rPr>
              <a:t>more  </a:t>
            </a:r>
            <a:r>
              <a:rPr dirty="0" sz="1300" spc="55" b="1">
                <a:solidFill>
                  <a:srgbClr val="9068BE"/>
                </a:solidFill>
                <a:latin typeface="Arial"/>
                <a:cs typeface="Arial"/>
              </a:rPr>
              <a:t>approachable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426084" marR="722630">
              <a:lnSpc>
                <a:spcPct val="105700"/>
              </a:lnSpc>
            </a:pPr>
            <a:r>
              <a:rPr dirty="0" sz="1300" spc="100">
                <a:solidFill>
                  <a:srgbClr val="595959"/>
                </a:solidFill>
                <a:latin typeface="Trebuchet MS"/>
                <a:cs typeface="Trebuchet MS"/>
              </a:rPr>
              <a:t>New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in-class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materials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allow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for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demonstration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instead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of  </a:t>
            </a:r>
            <a:r>
              <a:rPr dirty="0" sz="1300">
                <a:solidFill>
                  <a:srgbClr val="595959"/>
                </a:solidFill>
                <a:latin typeface="Trebuchet MS"/>
                <a:cs typeface="Trebuchet MS"/>
              </a:rPr>
              <a:t>“talking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at </a:t>
            </a:r>
            <a:r>
              <a:rPr dirty="0" sz="1300">
                <a:solidFill>
                  <a:srgbClr val="595959"/>
                </a:solidFill>
                <a:latin typeface="Trebuchet MS"/>
                <a:cs typeface="Trebuchet MS"/>
              </a:rPr>
              <a:t>students,”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and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new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online 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supplements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provide 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additional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opportunities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to interact </a:t>
            </a:r>
            <a:r>
              <a:rPr dirty="0" sz="1300" spc="15">
                <a:solidFill>
                  <a:srgbClr val="595959"/>
                </a:solidFill>
                <a:latin typeface="Trebuchet MS"/>
                <a:cs typeface="Trebuchet MS"/>
              </a:rPr>
              <a:t>with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technological</a:t>
            </a:r>
            <a:endParaRPr sz="1300">
              <a:latin typeface="Trebuchet MS"/>
              <a:cs typeface="Trebuchet MS"/>
            </a:endParaRPr>
          </a:p>
          <a:p>
            <a:pPr marL="426084">
              <a:lnSpc>
                <a:spcPct val="100000"/>
              </a:lnSpc>
              <a:spcBef>
                <a:spcPts val="90"/>
              </a:spcBef>
            </a:pP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resources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and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dirty="0" sz="1300" spc="10">
                <a:solidFill>
                  <a:srgbClr val="595959"/>
                </a:solidFill>
                <a:latin typeface="Cambria Math"/>
                <a:cs typeface="Cambria Math"/>
              </a:rPr>
              <a:t>ﬀ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er</a:t>
            </a:r>
            <a:r>
              <a:rPr dirty="0" sz="1300" spc="-6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extra</a:t>
            </a:r>
            <a:r>
              <a:rPr dirty="0" sz="1300" spc="-4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support</a:t>
            </a:r>
            <a:r>
              <a:rPr dirty="0" sz="1300" spc="1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for</a:t>
            </a:r>
            <a:r>
              <a:rPr dirty="0" sz="1300" spc="-7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key</a:t>
            </a:r>
            <a:r>
              <a:rPr dirty="0" sz="1300" spc="-2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concepts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and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>
                <a:solidFill>
                  <a:srgbClr val="595959"/>
                </a:solidFill>
                <a:latin typeface="Trebuchet MS"/>
                <a:cs typeface="Trebuchet MS"/>
              </a:rPr>
              <a:t>skills.</a:t>
            </a:r>
            <a:endParaRPr sz="1300">
              <a:latin typeface="Trebuchet MS"/>
              <a:cs typeface="Trebuchet MS"/>
            </a:endParaRPr>
          </a:p>
          <a:p>
            <a:pPr marL="426084">
              <a:lnSpc>
                <a:spcPct val="100000"/>
              </a:lnSpc>
              <a:spcBef>
                <a:spcPts val="135"/>
              </a:spcBef>
            </a:pPr>
            <a:r>
              <a:rPr dirty="0" sz="1300" spc="60" b="1">
                <a:solidFill>
                  <a:srgbClr val="9068BE"/>
                </a:solidFill>
                <a:latin typeface="Arial"/>
                <a:cs typeface="Arial"/>
              </a:rPr>
              <a:t>Partnering </a:t>
            </a:r>
            <a:r>
              <a:rPr dirty="0" sz="1300" spc="75" b="1">
                <a:solidFill>
                  <a:srgbClr val="9068BE"/>
                </a:solidFill>
                <a:latin typeface="Arial"/>
                <a:cs typeface="Arial"/>
              </a:rPr>
              <a:t>with </a:t>
            </a:r>
            <a:r>
              <a:rPr dirty="0" sz="1300" spc="60" b="1">
                <a:solidFill>
                  <a:srgbClr val="9068BE"/>
                </a:solidFill>
                <a:latin typeface="Arial"/>
                <a:cs typeface="Arial"/>
              </a:rPr>
              <a:t>students </a:t>
            </a:r>
            <a:r>
              <a:rPr dirty="0" sz="1300" spc="85" b="1">
                <a:solidFill>
                  <a:srgbClr val="9068BE"/>
                </a:solidFill>
                <a:latin typeface="Arial"/>
                <a:cs typeface="Arial"/>
              </a:rPr>
              <a:t>enabled </a:t>
            </a:r>
            <a:r>
              <a:rPr dirty="0" sz="1300" spc="45" b="1">
                <a:solidFill>
                  <a:srgbClr val="9068BE"/>
                </a:solidFill>
                <a:latin typeface="Arial"/>
                <a:cs typeface="Arial"/>
              </a:rPr>
              <a:t>our </a:t>
            </a:r>
            <a:r>
              <a:rPr dirty="0" sz="1300" spc="20" b="1">
                <a:solidFill>
                  <a:srgbClr val="9068BE"/>
                </a:solidFill>
                <a:latin typeface="Arial"/>
                <a:cs typeface="Arial"/>
              </a:rPr>
              <a:t>success</a:t>
            </a:r>
            <a:r>
              <a:rPr dirty="0" sz="1300" spc="375" b="1">
                <a:solidFill>
                  <a:srgbClr val="9068BE"/>
                </a:solidFill>
                <a:latin typeface="Arial"/>
                <a:cs typeface="Arial"/>
              </a:rPr>
              <a:t> </a:t>
            </a:r>
            <a:r>
              <a:rPr dirty="0" sz="1300" spc="90">
                <a:solidFill>
                  <a:srgbClr val="595959"/>
                </a:solidFill>
                <a:latin typeface="Trebuchet MS"/>
                <a:cs typeface="Trebuchet MS"/>
              </a:rPr>
              <a:t>by</a:t>
            </a:r>
            <a:endParaRPr sz="1300">
              <a:latin typeface="Trebuchet MS"/>
              <a:cs typeface="Trebuchet MS"/>
            </a:endParaRPr>
          </a:p>
          <a:p>
            <a:pPr marL="426084" marR="630555">
              <a:lnSpc>
                <a:spcPct val="105700"/>
              </a:lnSpc>
            </a:pP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increasing</a:t>
            </a:r>
            <a:r>
              <a:rPr dirty="0" sz="130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ideas,</a:t>
            </a:r>
            <a:r>
              <a:rPr dirty="0" sz="1300" spc="-2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resources,</a:t>
            </a:r>
            <a:r>
              <a:rPr dirty="0" sz="1300" spc="-1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and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allowing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faculty</a:t>
            </a:r>
            <a:r>
              <a:rPr dirty="0" sz="1300" spc="-5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to</a:t>
            </a:r>
            <a:r>
              <a:rPr dirty="0" sz="1300" spc="-3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focus</a:t>
            </a: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105">
                <a:solidFill>
                  <a:srgbClr val="595959"/>
                </a:solidFill>
                <a:latin typeface="Trebuchet MS"/>
                <a:cs typeface="Trebuchet MS"/>
              </a:rPr>
              <a:t>on 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broader</a:t>
            </a:r>
            <a:r>
              <a:rPr dirty="0" sz="1300" spc="-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structure.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39255" y="8290914"/>
            <a:ext cx="1604010" cy="4711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2750" spc="50" i="1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dirty="0" sz="2750" spc="55" i="1">
                <a:solidFill>
                  <a:srgbClr val="FFFFFF"/>
                </a:solidFill>
                <a:latin typeface="Palatino Linotype"/>
                <a:cs typeface="Palatino Linotype"/>
              </a:rPr>
              <a:t>eﬂe</a:t>
            </a:r>
            <a:r>
              <a:rPr dirty="0" sz="2750" spc="50" i="1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dirty="0" sz="2750" spc="55" i="1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dirty="0" sz="2750" spc="50" i="1">
                <a:solidFill>
                  <a:srgbClr val="FFFFFF"/>
                </a:solidFill>
                <a:latin typeface="Palatino Linotype"/>
                <a:cs typeface="Palatino Linotype"/>
              </a:rPr>
              <a:t>io</a:t>
            </a:r>
            <a:r>
              <a:rPr dirty="0" sz="2750" spc="55" i="1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dirty="0" sz="2750" spc="-5" i="1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34338" y="12519467"/>
            <a:ext cx="2941320" cy="419100"/>
          </a:xfrm>
          <a:custGeom>
            <a:avLst/>
            <a:gdLst/>
            <a:ahLst/>
            <a:cxnLst/>
            <a:rect l="l" t="t" r="r" b="b"/>
            <a:pathLst>
              <a:path w="2941320" h="419100">
                <a:moveTo>
                  <a:pt x="0" y="0"/>
                </a:moveTo>
                <a:lnTo>
                  <a:pt x="2941051" y="0"/>
                </a:lnTo>
                <a:lnTo>
                  <a:pt x="2941051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solidFill>
            <a:srgbClr val="6C4E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34339" y="12519467"/>
            <a:ext cx="2941320" cy="419100"/>
          </a:xfrm>
          <a:custGeom>
            <a:avLst/>
            <a:gdLst/>
            <a:ahLst/>
            <a:cxnLst/>
            <a:rect l="l" t="t" r="r" b="b"/>
            <a:pathLst>
              <a:path w="2941320" h="419100">
                <a:moveTo>
                  <a:pt x="0" y="0"/>
                </a:moveTo>
                <a:lnTo>
                  <a:pt x="2941054" y="0"/>
                </a:lnTo>
                <a:lnTo>
                  <a:pt x="2941054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4E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8053" y="12519207"/>
            <a:ext cx="3211830" cy="419100"/>
          </a:xfrm>
          <a:custGeom>
            <a:avLst/>
            <a:gdLst/>
            <a:ahLst/>
            <a:cxnLst/>
            <a:rect l="l" t="t" r="r" b="b"/>
            <a:pathLst>
              <a:path w="3211829" h="419100">
                <a:moveTo>
                  <a:pt x="0" y="0"/>
                </a:moveTo>
                <a:lnTo>
                  <a:pt x="3211631" y="0"/>
                </a:lnTo>
                <a:lnTo>
                  <a:pt x="3211631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8053" y="12519208"/>
            <a:ext cx="3211830" cy="419100"/>
          </a:xfrm>
          <a:custGeom>
            <a:avLst/>
            <a:gdLst/>
            <a:ahLst/>
            <a:cxnLst/>
            <a:rect l="l" t="t" r="r" b="b"/>
            <a:pathLst>
              <a:path w="3211829" h="419100">
                <a:moveTo>
                  <a:pt x="0" y="0"/>
                </a:moveTo>
                <a:lnTo>
                  <a:pt x="3211630" y="0"/>
                </a:lnTo>
                <a:lnTo>
                  <a:pt x="3211630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33730" y="12519207"/>
            <a:ext cx="214629" cy="419100"/>
          </a:xfrm>
          <a:custGeom>
            <a:avLst/>
            <a:gdLst/>
            <a:ahLst/>
            <a:cxnLst/>
            <a:rect l="l" t="t" r="r" b="b"/>
            <a:pathLst>
              <a:path w="214629" h="419100">
                <a:moveTo>
                  <a:pt x="0" y="0"/>
                </a:moveTo>
                <a:lnTo>
                  <a:pt x="0" y="418696"/>
                </a:lnTo>
                <a:lnTo>
                  <a:pt x="214108" y="209347"/>
                </a:lnTo>
                <a:lnTo>
                  <a:pt x="0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33730" y="12519208"/>
            <a:ext cx="214629" cy="419100"/>
          </a:xfrm>
          <a:custGeom>
            <a:avLst/>
            <a:gdLst/>
            <a:ahLst/>
            <a:cxnLst/>
            <a:rect l="l" t="t" r="r" b="b"/>
            <a:pathLst>
              <a:path w="214629" h="419100">
                <a:moveTo>
                  <a:pt x="0" y="0"/>
                </a:moveTo>
                <a:lnTo>
                  <a:pt x="214108" y="209348"/>
                </a:lnTo>
                <a:lnTo>
                  <a:pt x="0" y="4186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437803" y="12519594"/>
            <a:ext cx="2546350" cy="419100"/>
          </a:xfrm>
          <a:custGeom>
            <a:avLst/>
            <a:gdLst/>
            <a:ahLst/>
            <a:cxnLst/>
            <a:rect l="l" t="t" r="r" b="b"/>
            <a:pathLst>
              <a:path w="2546350" h="419100">
                <a:moveTo>
                  <a:pt x="0" y="0"/>
                </a:moveTo>
                <a:lnTo>
                  <a:pt x="2546129" y="0"/>
                </a:lnTo>
                <a:lnTo>
                  <a:pt x="2546129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solidFill>
            <a:srgbClr val="6C4E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437803" y="12519594"/>
            <a:ext cx="2546350" cy="419100"/>
          </a:xfrm>
          <a:custGeom>
            <a:avLst/>
            <a:gdLst/>
            <a:ahLst/>
            <a:cxnLst/>
            <a:rect l="l" t="t" r="r" b="b"/>
            <a:pathLst>
              <a:path w="2546350" h="419100">
                <a:moveTo>
                  <a:pt x="0" y="0"/>
                </a:moveTo>
                <a:lnTo>
                  <a:pt x="2546128" y="0"/>
                </a:lnTo>
                <a:lnTo>
                  <a:pt x="2546128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4E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62157" y="12519332"/>
            <a:ext cx="2780665" cy="419100"/>
          </a:xfrm>
          <a:custGeom>
            <a:avLst/>
            <a:gdLst/>
            <a:ahLst/>
            <a:cxnLst/>
            <a:rect l="l" t="t" r="r" b="b"/>
            <a:pathLst>
              <a:path w="2780665" h="419100">
                <a:moveTo>
                  <a:pt x="0" y="0"/>
                </a:moveTo>
                <a:lnTo>
                  <a:pt x="2780648" y="0"/>
                </a:lnTo>
                <a:lnTo>
                  <a:pt x="2780648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62157" y="12519333"/>
            <a:ext cx="2780665" cy="419100"/>
          </a:xfrm>
          <a:custGeom>
            <a:avLst/>
            <a:gdLst/>
            <a:ahLst/>
            <a:cxnLst/>
            <a:rect l="l" t="t" r="r" b="b"/>
            <a:pathLst>
              <a:path w="2780665" h="419100">
                <a:moveTo>
                  <a:pt x="0" y="0"/>
                </a:moveTo>
                <a:lnTo>
                  <a:pt x="2780648" y="0"/>
                </a:lnTo>
                <a:lnTo>
                  <a:pt x="2780648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437652" y="12519332"/>
            <a:ext cx="185420" cy="419100"/>
          </a:xfrm>
          <a:custGeom>
            <a:avLst/>
            <a:gdLst/>
            <a:ahLst/>
            <a:cxnLst/>
            <a:rect l="l" t="t" r="r" b="b"/>
            <a:pathLst>
              <a:path w="185420" h="419100">
                <a:moveTo>
                  <a:pt x="0" y="0"/>
                </a:moveTo>
                <a:lnTo>
                  <a:pt x="0" y="418696"/>
                </a:lnTo>
                <a:lnTo>
                  <a:pt x="185375" y="209347"/>
                </a:lnTo>
                <a:lnTo>
                  <a:pt x="0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437652" y="12519333"/>
            <a:ext cx="185420" cy="419100"/>
          </a:xfrm>
          <a:custGeom>
            <a:avLst/>
            <a:gdLst/>
            <a:ahLst/>
            <a:cxnLst/>
            <a:rect l="l" t="t" r="r" b="b"/>
            <a:pathLst>
              <a:path w="185420" h="419100">
                <a:moveTo>
                  <a:pt x="0" y="0"/>
                </a:moveTo>
                <a:lnTo>
                  <a:pt x="185375" y="209348"/>
                </a:lnTo>
                <a:lnTo>
                  <a:pt x="0" y="4186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49456" y="9497122"/>
            <a:ext cx="5835015" cy="419100"/>
          </a:xfrm>
          <a:custGeom>
            <a:avLst/>
            <a:gdLst/>
            <a:ahLst/>
            <a:cxnLst/>
            <a:rect l="l" t="t" r="r" b="b"/>
            <a:pathLst>
              <a:path w="5835015" h="419100">
                <a:moveTo>
                  <a:pt x="0" y="418834"/>
                </a:moveTo>
                <a:lnTo>
                  <a:pt x="5834388" y="418834"/>
                </a:lnTo>
                <a:lnTo>
                  <a:pt x="5834388" y="0"/>
                </a:lnTo>
                <a:lnTo>
                  <a:pt x="0" y="0"/>
                </a:lnTo>
                <a:lnTo>
                  <a:pt x="0" y="418834"/>
                </a:lnTo>
                <a:close/>
              </a:path>
            </a:pathLst>
          </a:custGeom>
          <a:solidFill>
            <a:srgbClr val="6C4E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62496" y="9497122"/>
            <a:ext cx="6521450" cy="419100"/>
          </a:xfrm>
          <a:custGeom>
            <a:avLst/>
            <a:gdLst/>
            <a:ahLst/>
            <a:cxnLst/>
            <a:rect l="l" t="t" r="r" b="b"/>
            <a:pathLst>
              <a:path w="6521450" h="419100">
                <a:moveTo>
                  <a:pt x="0" y="0"/>
                </a:moveTo>
                <a:lnTo>
                  <a:pt x="6521356" y="0"/>
                </a:lnTo>
                <a:lnTo>
                  <a:pt x="6521356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4E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28053" y="12608439"/>
            <a:ext cx="321310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6240">
              <a:lnSpc>
                <a:spcPct val="100000"/>
              </a:lnSpc>
              <a:spcBef>
                <a:spcPts val="125"/>
              </a:spcBef>
            </a:pPr>
            <a:r>
              <a:rPr dirty="0" sz="1300" spc="75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dirty="0" sz="1300" spc="7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dirty="0" sz="13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Trebuchet MS"/>
                <a:cs typeface="Trebuchet MS"/>
              </a:rPr>
              <a:t>activities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40683" y="12608439"/>
            <a:ext cx="293624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9895">
              <a:lnSpc>
                <a:spcPct val="100000"/>
              </a:lnSpc>
              <a:spcBef>
                <a:spcPts val="125"/>
              </a:spcBef>
            </a:pPr>
            <a:r>
              <a:rPr dirty="0" sz="1300" spc="45">
                <a:solidFill>
                  <a:srgbClr val="FFFFFF"/>
                </a:solidFill>
                <a:latin typeface="Trebuchet MS"/>
                <a:cs typeface="Trebuchet MS"/>
              </a:rPr>
              <a:t>Introduce </a:t>
            </a:r>
            <a:r>
              <a:rPr dirty="0" sz="1300" spc="40">
                <a:solidFill>
                  <a:srgbClr val="FFFFFF"/>
                </a:solidFill>
                <a:latin typeface="Trebuchet MS"/>
                <a:cs typeface="Trebuchet MS"/>
              </a:rPr>
              <a:t>hybrid</a:t>
            </a:r>
            <a:r>
              <a:rPr dirty="0" sz="13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00" spc="40">
                <a:solidFill>
                  <a:srgbClr val="FFFFFF"/>
                </a:solidFill>
                <a:latin typeface="Trebuchet MS"/>
                <a:cs typeface="Trebuchet MS"/>
              </a:rPr>
              <a:t>content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62157" y="12608439"/>
            <a:ext cx="278193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42900">
              <a:lnSpc>
                <a:spcPct val="100000"/>
              </a:lnSpc>
              <a:spcBef>
                <a:spcPts val="125"/>
              </a:spcBef>
            </a:pPr>
            <a:r>
              <a:rPr dirty="0" sz="1300" spc="70">
                <a:solidFill>
                  <a:srgbClr val="FFFFFF"/>
                </a:solidFill>
                <a:latin typeface="Trebuchet MS"/>
                <a:cs typeface="Trebuchet MS"/>
              </a:rPr>
              <a:t>Leading </a:t>
            </a:r>
            <a:r>
              <a:rPr dirty="0" sz="1300" spc="5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dirty="0" sz="13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00" spc="30">
                <a:solidFill>
                  <a:srgbClr val="FFFFFF"/>
                </a:solidFill>
                <a:latin typeface="Trebuchet MS"/>
                <a:cs typeface="Trebuchet MS"/>
              </a:rPr>
              <a:t>lecture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49456" y="9588636"/>
            <a:ext cx="583565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34110">
              <a:lnSpc>
                <a:spcPct val="100000"/>
              </a:lnSpc>
              <a:spcBef>
                <a:spcPts val="125"/>
              </a:spcBef>
            </a:pPr>
            <a:r>
              <a:rPr dirty="0" sz="1300" spc="55">
                <a:solidFill>
                  <a:srgbClr val="FFFFFF"/>
                </a:solidFill>
                <a:latin typeface="Trebuchet MS"/>
                <a:cs typeface="Trebuchet MS"/>
              </a:rPr>
              <a:t>Sca</a:t>
            </a:r>
            <a:r>
              <a:rPr dirty="0" sz="1300" spc="55">
                <a:solidFill>
                  <a:srgbClr val="FFFFFF"/>
                </a:solidFill>
                <a:latin typeface="Cambria Math"/>
                <a:cs typeface="Cambria Math"/>
              </a:rPr>
              <a:t>ﬀ</a:t>
            </a:r>
            <a:r>
              <a:rPr dirty="0" sz="1300" spc="55">
                <a:solidFill>
                  <a:srgbClr val="FFFFFF"/>
                </a:solidFill>
                <a:latin typeface="Trebuchet MS"/>
                <a:cs typeface="Trebuchet MS"/>
              </a:rPr>
              <a:t>old </a:t>
            </a:r>
            <a:r>
              <a:rPr dirty="0" sz="1300" spc="65">
                <a:solidFill>
                  <a:srgbClr val="FFFFFF"/>
                </a:solidFill>
                <a:latin typeface="Trebuchet MS"/>
                <a:cs typeface="Trebuchet MS"/>
              </a:rPr>
              <a:t>capstone</a:t>
            </a:r>
            <a:r>
              <a:rPr dirty="0" sz="13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00" spc="75">
                <a:solidFill>
                  <a:srgbClr val="FFFFFF"/>
                </a:solidFill>
                <a:latin typeface="Trebuchet MS"/>
                <a:cs typeface="Trebuchet MS"/>
              </a:rPr>
              <a:t>assignment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607" y="928771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8835" y="0"/>
                </a:moveTo>
                <a:lnTo>
                  <a:pt x="369990" y="2816"/>
                </a:lnTo>
                <a:lnTo>
                  <a:pt x="322800" y="11060"/>
                </a:lnTo>
                <a:lnTo>
                  <a:pt x="277579" y="24416"/>
                </a:lnTo>
                <a:lnTo>
                  <a:pt x="234642" y="42569"/>
                </a:lnTo>
                <a:lnTo>
                  <a:pt x="194302" y="65206"/>
                </a:lnTo>
                <a:lnTo>
                  <a:pt x="156875" y="92012"/>
                </a:lnTo>
                <a:lnTo>
                  <a:pt x="122673" y="122673"/>
                </a:lnTo>
                <a:lnTo>
                  <a:pt x="92013" y="156874"/>
                </a:lnTo>
                <a:lnTo>
                  <a:pt x="65207" y="194301"/>
                </a:lnTo>
                <a:lnTo>
                  <a:pt x="42570" y="234642"/>
                </a:lnTo>
                <a:lnTo>
                  <a:pt x="24417" y="277579"/>
                </a:lnTo>
                <a:lnTo>
                  <a:pt x="11061" y="322799"/>
                </a:lnTo>
                <a:lnTo>
                  <a:pt x="2817" y="369989"/>
                </a:lnTo>
                <a:lnTo>
                  <a:pt x="0" y="418834"/>
                </a:lnTo>
                <a:lnTo>
                  <a:pt x="2817" y="467679"/>
                </a:lnTo>
                <a:lnTo>
                  <a:pt x="11061" y="514869"/>
                </a:lnTo>
                <a:lnTo>
                  <a:pt x="24417" y="560091"/>
                </a:lnTo>
                <a:lnTo>
                  <a:pt x="42570" y="603028"/>
                </a:lnTo>
                <a:lnTo>
                  <a:pt x="65207" y="643367"/>
                </a:lnTo>
                <a:lnTo>
                  <a:pt x="92013" y="680794"/>
                </a:lnTo>
                <a:lnTo>
                  <a:pt x="122674" y="714996"/>
                </a:lnTo>
                <a:lnTo>
                  <a:pt x="156875" y="745656"/>
                </a:lnTo>
                <a:lnTo>
                  <a:pt x="194302" y="772462"/>
                </a:lnTo>
                <a:lnTo>
                  <a:pt x="234642" y="795099"/>
                </a:lnTo>
                <a:lnTo>
                  <a:pt x="277579" y="813253"/>
                </a:lnTo>
                <a:lnTo>
                  <a:pt x="322800" y="826608"/>
                </a:lnTo>
                <a:lnTo>
                  <a:pt x="369990" y="834852"/>
                </a:lnTo>
                <a:lnTo>
                  <a:pt x="418835" y="837670"/>
                </a:lnTo>
                <a:lnTo>
                  <a:pt x="467680" y="834852"/>
                </a:lnTo>
                <a:lnTo>
                  <a:pt x="514869" y="826608"/>
                </a:lnTo>
                <a:lnTo>
                  <a:pt x="560091" y="813253"/>
                </a:lnTo>
                <a:lnTo>
                  <a:pt x="603028" y="795099"/>
                </a:lnTo>
                <a:lnTo>
                  <a:pt x="643368" y="772462"/>
                </a:lnTo>
                <a:lnTo>
                  <a:pt x="680795" y="745656"/>
                </a:lnTo>
                <a:lnTo>
                  <a:pt x="714996" y="714996"/>
                </a:lnTo>
                <a:lnTo>
                  <a:pt x="745657" y="680794"/>
                </a:lnTo>
                <a:lnTo>
                  <a:pt x="772463" y="643367"/>
                </a:lnTo>
                <a:lnTo>
                  <a:pt x="795099" y="603028"/>
                </a:lnTo>
                <a:lnTo>
                  <a:pt x="813253" y="560091"/>
                </a:lnTo>
                <a:lnTo>
                  <a:pt x="826609" y="514869"/>
                </a:lnTo>
                <a:lnTo>
                  <a:pt x="834853" y="467679"/>
                </a:lnTo>
                <a:lnTo>
                  <a:pt x="837670" y="418834"/>
                </a:lnTo>
                <a:lnTo>
                  <a:pt x="834997" y="371575"/>
                </a:lnTo>
                <a:lnTo>
                  <a:pt x="827090" y="325282"/>
                </a:lnTo>
                <a:lnTo>
                  <a:pt x="814119" y="280366"/>
                </a:lnTo>
                <a:lnTo>
                  <a:pt x="796255" y="237237"/>
                </a:lnTo>
                <a:lnTo>
                  <a:pt x="773666" y="196306"/>
                </a:lnTo>
                <a:lnTo>
                  <a:pt x="746524" y="157981"/>
                </a:lnTo>
                <a:lnTo>
                  <a:pt x="714995" y="122672"/>
                </a:lnTo>
                <a:lnTo>
                  <a:pt x="679688" y="91146"/>
                </a:lnTo>
                <a:lnTo>
                  <a:pt x="641363" y="64003"/>
                </a:lnTo>
                <a:lnTo>
                  <a:pt x="600432" y="41414"/>
                </a:lnTo>
                <a:lnTo>
                  <a:pt x="557303" y="23549"/>
                </a:lnTo>
                <a:lnTo>
                  <a:pt x="512387" y="10579"/>
                </a:lnTo>
                <a:lnTo>
                  <a:pt x="466095" y="2672"/>
                </a:lnTo>
                <a:lnTo>
                  <a:pt x="418835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607" y="928771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8835"/>
                </a:moveTo>
                <a:lnTo>
                  <a:pt x="2817" y="369990"/>
                </a:lnTo>
                <a:lnTo>
                  <a:pt x="11061" y="322800"/>
                </a:lnTo>
                <a:lnTo>
                  <a:pt x="24417" y="277579"/>
                </a:lnTo>
                <a:lnTo>
                  <a:pt x="42570" y="234642"/>
                </a:lnTo>
                <a:lnTo>
                  <a:pt x="65207" y="194302"/>
                </a:lnTo>
                <a:lnTo>
                  <a:pt x="92013" y="156875"/>
                </a:lnTo>
                <a:lnTo>
                  <a:pt x="122674" y="122673"/>
                </a:lnTo>
                <a:lnTo>
                  <a:pt x="156875" y="92013"/>
                </a:lnTo>
                <a:lnTo>
                  <a:pt x="194302" y="65207"/>
                </a:lnTo>
                <a:lnTo>
                  <a:pt x="234642" y="42570"/>
                </a:lnTo>
                <a:lnTo>
                  <a:pt x="277579" y="24417"/>
                </a:lnTo>
                <a:lnTo>
                  <a:pt x="322800" y="11061"/>
                </a:lnTo>
                <a:lnTo>
                  <a:pt x="369990" y="2817"/>
                </a:lnTo>
                <a:lnTo>
                  <a:pt x="418835" y="0"/>
                </a:lnTo>
                <a:lnTo>
                  <a:pt x="466095" y="2673"/>
                </a:lnTo>
                <a:lnTo>
                  <a:pt x="512387" y="10580"/>
                </a:lnTo>
                <a:lnTo>
                  <a:pt x="557303" y="23550"/>
                </a:lnTo>
                <a:lnTo>
                  <a:pt x="600432" y="41415"/>
                </a:lnTo>
                <a:lnTo>
                  <a:pt x="641363" y="64004"/>
                </a:lnTo>
                <a:lnTo>
                  <a:pt x="679688" y="91147"/>
                </a:lnTo>
                <a:lnTo>
                  <a:pt x="714996" y="122674"/>
                </a:lnTo>
                <a:lnTo>
                  <a:pt x="746524" y="157982"/>
                </a:lnTo>
                <a:lnTo>
                  <a:pt x="773666" y="196307"/>
                </a:lnTo>
                <a:lnTo>
                  <a:pt x="796255" y="237238"/>
                </a:lnTo>
                <a:lnTo>
                  <a:pt x="814120" y="280367"/>
                </a:lnTo>
                <a:lnTo>
                  <a:pt x="827090" y="325283"/>
                </a:lnTo>
                <a:lnTo>
                  <a:pt x="834997" y="371575"/>
                </a:lnTo>
                <a:lnTo>
                  <a:pt x="837670" y="418835"/>
                </a:lnTo>
                <a:lnTo>
                  <a:pt x="834853" y="467680"/>
                </a:lnTo>
                <a:lnTo>
                  <a:pt x="826609" y="514870"/>
                </a:lnTo>
                <a:lnTo>
                  <a:pt x="813253" y="560091"/>
                </a:lnTo>
                <a:lnTo>
                  <a:pt x="795099" y="603028"/>
                </a:lnTo>
                <a:lnTo>
                  <a:pt x="772463" y="643368"/>
                </a:lnTo>
                <a:lnTo>
                  <a:pt x="745657" y="680795"/>
                </a:lnTo>
                <a:lnTo>
                  <a:pt x="714996" y="714996"/>
                </a:lnTo>
                <a:lnTo>
                  <a:pt x="680795" y="745657"/>
                </a:lnTo>
                <a:lnTo>
                  <a:pt x="643368" y="772463"/>
                </a:lnTo>
                <a:lnTo>
                  <a:pt x="603028" y="795100"/>
                </a:lnTo>
                <a:lnTo>
                  <a:pt x="560091" y="813253"/>
                </a:lnTo>
                <a:lnTo>
                  <a:pt x="514870" y="826609"/>
                </a:lnTo>
                <a:lnTo>
                  <a:pt x="467680" y="834853"/>
                </a:lnTo>
                <a:lnTo>
                  <a:pt x="418835" y="837670"/>
                </a:lnTo>
                <a:lnTo>
                  <a:pt x="369990" y="834853"/>
                </a:lnTo>
                <a:lnTo>
                  <a:pt x="322800" y="826609"/>
                </a:lnTo>
                <a:lnTo>
                  <a:pt x="277579" y="813253"/>
                </a:lnTo>
                <a:lnTo>
                  <a:pt x="234642" y="795100"/>
                </a:lnTo>
                <a:lnTo>
                  <a:pt x="194302" y="772463"/>
                </a:lnTo>
                <a:lnTo>
                  <a:pt x="156875" y="745657"/>
                </a:lnTo>
                <a:lnTo>
                  <a:pt x="122674" y="714996"/>
                </a:lnTo>
                <a:lnTo>
                  <a:pt x="92013" y="680795"/>
                </a:lnTo>
                <a:lnTo>
                  <a:pt x="65207" y="643368"/>
                </a:lnTo>
                <a:lnTo>
                  <a:pt x="42570" y="603028"/>
                </a:lnTo>
                <a:lnTo>
                  <a:pt x="24417" y="560091"/>
                </a:lnTo>
                <a:lnTo>
                  <a:pt x="11061" y="514870"/>
                </a:lnTo>
                <a:lnTo>
                  <a:pt x="2817" y="467680"/>
                </a:lnTo>
                <a:lnTo>
                  <a:pt x="0" y="418835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84381" y="9458564"/>
            <a:ext cx="21971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7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607" y="12309781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8835" y="0"/>
                </a:moveTo>
                <a:lnTo>
                  <a:pt x="369990" y="2817"/>
                </a:lnTo>
                <a:lnTo>
                  <a:pt x="322800" y="11061"/>
                </a:lnTo>
                <a:lnTo>
                  <a:pt x="277579" y="24416"/>
                </a:lnTo>
                <a:lnTo>
                  <a:pt x="234642" y="42569"/>
                </a:lnTo>
                <a:lnTo>
                  <a:pt x="194302" y="65206"/>
                </a:lnTo>
                <a:lnTo>
                  <a:pt x="156875" y="92012"/>
                </a:lnTo>
                <a:lnTo>
                  <a:pt x="122673" y="122673"/>
                </a:lnTo>
                <a:lnTo>
                  <a:pt x="92013" y="156875"/>
                </a:lnTo>
                <a:lnTo>
                  <a:pt x="65207" y="194302"/>
                </a:lnTo>
                <a:lnTo>
                  <a:pt x="42570" y="234642"/>
                </a:lnTo>
                <a:lnTo>
                  <a:pt x="24417" y="277579"/>
                </a:lnTo>
                <a:lnTo>
                  <a:pt x="11061" y="322799"/>
                </a:lnTo>
                <a:lnTo>
                  <a:pt x="2817" y="369990"/>
                </a:lnTo>
                <a:lnTo>
                  <a:pt x="0" y="418835"/>
                </a:lnTo>
                <a:lnTo>
                  <a:pt x="2817" y="467680"/>
                </a:lnTo>
                <a:lnTo>
                  <a:pt x="11061" y="514870"/>
                </a:lnTo>
                <a:lnTo>
                  <a:pt x="24417" y="560091"/>
                </a:lnTo>
                <a:lnTo>
                  <a:pt x="42570" y="603028"/>
                </a:lnTo>
                <a:lnTo>
                  <a:pt x="65207" y="643368"/>
                </a:lnTo>
                <a:lnTo>
                  <a:pt x="92013" y="680795"/>
                </a:lnTo>
                <a:lnTo>
                  <a:pt x="122674" y="714996"/>
                </a:lnTo>
                <a:lnTo>
                  <a:pt x="156875" y="745657"/>
                </a:lnTo>
                <a:lnTo>
                  <a:pt x="194302" y="772463"/>
                </a:lnTo>
                <a:lnTo>
                  <a:pt x="234642" y="795099"/>
                </a:lnTo>
                <a:lnTo>
                  <a:pt x="277579" y="813253"/>
                </a:lnTo>
                <a:lnTo>
                  <a:pt x="322800" y="826609"/>
                </a:lnTo>
                <a:lnTo>
                  <a:pt x="369990" y="834853"/>
                </a:lnTo>
                <a:lnTo>
                  <a:pt x="418835" y="837670"/>
                </a:lnTo>
                <a:lnTo>
                  <a:pt x="467680" y="834853"/>
                </a:lnTo>
                <a:lnTo>
                  <a:pt x="514869" y="826609"/>
                </a:lnTo>
                <a:lnTo>
                  <a:pt x="560091" y="813253"/>
                </a:lnTo>
                <a:lnTo>
                  <a:pt x="603028" y="795099"/>
                </a:lnTo>
                <a:lnTo>
                  <a:pt x="643368" y="772463"/>
                </a:lnTo>
                <a:lnTo>
                  <a:pt x="680795" y="745657"/>
                </a:lnTo>
                <a:lnTo>
                  <a:pt x="714996" y="714996"/>
                </a:lnTo>
                <a:lnTo>
                  <a:pt x="745657" y="680795"/>
                </a:lnTo>
                <a:lnTo>
                  <a:pt x="772463" y="643368"/>
                </a:lnTo>
                <a:lnTo>
                  <a:pt x="795099" y="603028"/>
                </a:lnTo>
                <a:lnTo>
                  <a:pt x="813253" y="560091"/>
                </a:lnTo>
                <a:lnTo>
                  <a:pt x="826609" y="514870"/>
                </a:lnTo>
                <a:lnTo>
                  <a:pt x="834853" y="467680"/>
                </a:lnTo>
                <a:lnTo>
                  <a:pt x="837670" y="418835"/>
                </a:lnTo>
                <a:lnTo>
                  <a:pt x="834997" y="371575"/>
                </a:lnTo>
                <a:lnTo>
                  <a:pt x="827090" y="325283"/>
                </a:lnTo>
                <a:lnTo>
                  <a:pt x="814119" y="280368"/>
                </a:lnTo>
                <a:lnTo>
                  <a:pt x="796255" y="237239"/>
                </a:lnTo>
                <a:lnTo>
                  <a:pt x="773666" y="196306"/>
                </a:lnTo>
                <a:lnTo>
                  <a:pt x="746524" y="157982"/>
                </a:lnTo>
                <a:lnTo>
                  <a:pt x="714995" y="122673"/>
                </a:lnTo>
                <a:lnTo>
                  <a:pt x="679688" y="91146"/>
                </a:lnTo>
                <a:lnTo>
                  <a:pt x="641363" y="64003"/>
                </a:lnTo>
                <a:lnTo>
                  <a:pt x="600432" y="41415"/>
                </a:lnTo>
                <a:lnTo>
                  <a:pt x="557303" y="23550"/>
                </a:lnTo>
                <a:lnTo>
                  <a:pt x="512387" y="10580"/>
                </a:lnTo>
                <a:lnTo>
                  <a:pt x="466095" y="2672"/>
                </a:lnTo>
                <a:lnTo>
                  <a:pt x="418835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607" y="12309781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8835"/>
                </a:moveTo>
                <a:lnTo>
                  <a:pt x="2817" y="369990"/>
                </a:lnTo>
                <a:lnTo>
                  <a:pt x="11061" y="322800"/>
                </a:lnTo>
                <a:lnTo>
                  <a:pt x="24417" y="277579"/>
                </a:lnTo>
                <a:lnTo>
                  <a:pt x="42570" y="234642"/>
                </a:lnTo>
                <a:lnTo>
                  <a:pt x="65207" y="194302"/>
                </a:lnTo>
                <a:lnTo>
                  <a:pt x="92013" y="156875"/>
                </a:lnTo>
                <a:lnTo>
                  <a:pt x="122674" y="122673"/>
                </a:lnTo>
                <a:lnTo>
                  <a:pt x="156875" y="92013"/>
                </a:lnTo>
                <a:lnTo>
                  <a:pt x="194302" y="65207"/>
                </a:lnTo>
                <a:lnTo>
                  <a:pt x="234642" y="42570"/>
                </a:lnTo>
                <a:lnTo>
                  <a:pt x="277579" y="24417"/>
                </a:lnTo>
                <a:lnTo>
                  <a:pt x="322800" y="11061"/>
                </a:lnTo>
                <a:lnTo>
                  <a:pt x="369990" y="2817"/>
                </a:lnTo>
                <a:lnTo>
                  <a:pt x="418835" y="0"/>
                </a:lnTo>
                <a:lnTo>
                  <a:pt x="466095" y="2673"/>
                </a:lnTo>
                <a:lnTo>
                  <a:pt x="512387" y="10580"/>
                </a:lnTo>
                <a:lnTo>
                  <a:pt x="557303" y="23550"/>
                </a:lnTo>
                <a:lnTo>
                  <a:pt x="600432" y="41415"/>
                </a:lnTo>
                <a:lnTo>
                  <a:pt x="641363" y="64003"/>
                </a:lnTo>
                <a:lnTo>
                  <a:pt x="679688" y="91146"/>
                </a:lnTo>
                <a:lnTo>
                  <a:pt x="714996" y="122674"/>
                </a:lnTo>
                <a:lnTo>
                  <a:pt x="746524" y="157982"/>
                </a:lnTo>
                <a:lnTo>
                  <a:pt x="773666" y="196307"/>
                </a:lnTo>
                <a:lnTo>
                  <a:pt x="796255" y="237239"/>
                </a:lnTo>
                <a:lnTo>
                  <a:pt x="814120" y="280368"/>
                </a:lnTo>
                <a:lnTo>
                  <a:pt x="827090" y="325283"/>
                </a:lnTo>
                <a:lnTo>
                  <a:pt x="834997" y="371575"/>
                </a:lnTo>
                <a:lnTo>
                  <a:pt x="837670" y="418835"/>
                </a:lnTo>
                <a:lnTo>
                  <a:pt x="834853" y="467680"/>
                </a:lnTo>
                <a:lnTo>
                  <a:pt x="826609" y="514870"/>
                </a:lnTo>
                <a:lnTo>
                  <a:pt x="813253" y="560091"/>
                </a:lnTo>
                <a:lnTo>
                  <a:pt x="795099" y="603028"/>
                </a:lnTo>
                <a:lnTo>
                  <a:pt x="772463" y="643368"/>
                </a:lnTo>
                <a:lnTo>
                  <a:pt x="745657" y="680795"/>
                </a:lnTo>
                <a:lnTo>
                  <a:pt x="714996" y="714996"/>
                </a:lnTo>
                <a:lnTo>
                  <a:pt x="680795" y="745657"/>
                </a:lnTo>
                <a:lnTo>
                  <a:pt x="643368" y="772463"/>
                </a:lnTo>
                <a:lnTo>
                  <a:pt x="603028" y="795100"/>
                </a:lnTo>
                <a:lnTo>
                  <a:pt x="560091" y="813253"/>
                </a:lnTo>
                <a:lnTo>
                  <a:pt x="514870" y="826609"/>
                </a:lnTo>
                <a:lnTo>
                  <a:pt x="467680" y="834853"/>
                </a:lnTo>
                <a:lnTo>
                  <a:pt x="418835" y="837670"/>
                </a:lnTo>
                <a:lnTo>
                  <a:pt x="369990" y="834853"/>
                </a:lnTo>
                <a:lnTo>
                  <a:pt x="322800" y="826609"/>
                </a:lnTo>
                <a:lnTo>
                  <a:pt x="277579" y="813253"/>
                </a:lnTo>
                <a:lnTo>
                  <a:pt x="234642" y="795100"/>
                </a:lnTo>
                <a:lnTo>
                  <a:pt x="194302" y="772463"/>
                </a:lnTo>
                <a:lnTo>
                  <a:pt x="156875" y="745657"/>
                </a:lnTo>
                <a:lnTo>
                  <a:pt x="122674" y="714996"/>
                </a:lnTo>
                <a:lnTo>
                  <a:pt x="92013" y="680795"/>
                </a:lnTo>
                <a:lnTo>
                  <a:pt x="65207" y="643368"/>
                </a:lnTo>
                <a:lnTo>
                  <a:pt x="42570" y="603028"/>
                </a:lnTo>
                <a:lnTo>
                  <a:pt x="24417" y="560091"/>
                </a:lnTo>
                <a:lnTo>
                  <a:pt x="11061" y="514870"/>
                </a:lnTo>
                <a:lnTo>
                  <a:pt x="2817" y="467680"/>
                </a:lnTo>
                <a:lnTo>
                  <a:pt x="0" y="418835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75304" y="12479764"/>
            <a:ext cx="21971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7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67556" y="12309781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8835" y="0"/>
                </a:moveTo>
                <a:lnTo>
                  <a:pt x="369988" y="2817"/>
                </a:lnTo>
                <a:lnTo>
                  <a:pt x="322799" y="11061"/>
                </a:lnTo>
                <a:lnTo>
                  <a:pt x="277577" y="24416"/>
                </a:lnTo>
                <a:lnTo>
                  <a:pt x="234640" y="42569"/>
                </a:lnTo>
                <a:lnTo>
                  <a:pt x="194298" y="65206"/>
                </a:lnTo>
                <a:lnTo>
                  <a:pt x="156871" y="92012"/>
                </a:lnTo>
                <a:lnTo>
                  <a:pt x="122671" y="122673"/>
                </a:lnTo>
                <a:lnTo>
                  <a:pt x="92009" y="156875"/>
                </a:lnTo>
                <a:lnTo>
                  <a:pt x="65204" y="194302"/>
                </a:lnTo>
                <a:lnTo>
                  <a:pt x="42569" y="234642"/>
                </a:lnTo>
                <a:lnTo>
                  <a:pt x="24414" y="277579"/>
                </a:lnTo>
                <a:lnTo>
                  <a:pt x="11058" y="322799"/>
                </a:lnTo>
                <a:lnTo>
                  <a:pt x="2815" y="369990"/>
                </a:lnTo>
                <a:lnTo>
                  <a:pt x="0" y="418835"/>
                </a:lnTo>
                <a:lnTo>
                  <a:pt x="2815" y="467680"/>
                </a:lnTo>
                <a:lnTo>
                  <a:pt x="11058" y="514870"/>
                </a:lnTo>
                <a:lnTo>
                  <a:pt x="24414" y="560091"/>
                </a:lnTo>
                <a:lnTo>
                  <a:pt x="42569" y="603028"/>
                </a:lnTo>
                <a:lnTo>
                  <a:pt x="65204" y="643368"/>
                </a:lnTo>
                <a:lnTo>
                  <a:pt x="92009" y="680795"/>
                </a:lnTo>
                <a:lnTo>
                  <a:pt x="122672" y="714996"/>
                </a:lnTo>
                <a:lnTo>
                  <a:pt x="156871" y="745657"/>
                </a:lnTo>
                <a:lnTo>
                  <a:pt x="194298" y="772463"/>
                </a:lnTo>
                <a:lnTo>
                  <a:pt x="234640" y="795099"/>
                </a:lnTo>
                <a:lnTo>
                  <a:pt x="277577" y="813253"/>
                </a:lnTo>
                <a:lnTo>
                  <a:pt x="322799" y="826609"/>
                </a:lnTo>
                <a:lnTo>
                  <a:pt x="369988" y="834853"/>
                </a:lnTo>
                <a:lnTo>
                  <a:pt x="418835" y="837670"/>
                </a:lnTo>
                <a:lnTo>
                  <a:pt x="467676" y="834853"/>
                </a:lnTo>
                <a:lnTo>
                  <a:pt x="514870" y="826609"/>
                </a:lnTo>
                <a:lnTo>
                  <a:pt x="560087" y="813253"/>
                </a:lnTo>
                <a:lnTo>
                  <a:pt x="603024" y="795099"/>
                </a:lnTo>
                <a:lnTo>
                  <a:pt x="643366" y="772463"/>
                </a:lnTo>
                <a:lnTo>
                  <a:pt x="680793" y="745657"/>
                </a:lnTo>
                <a:lnTo>
                  <a:pt x="714992" y="714996"/>
                </a:lnTo>
                <a:lnTo>
                  <a:pt x="745655" y="680795"/>
                </a:lnTo>
                <a:lnTo>
                  <a:pt x="772460" y="643368"/>
                </a:lnTo>
                <a:lnTo>
                  <a:pt x="795095" y="603028"/>
                </a:lnTo>
                <a:lnTo>
                  <a:pt x="813250" y="560091"/>
                </a:lnTo>
                <a:lnTo>
                  <a:pt x="826606" y="514870"/>
                </a:lnTo>
                <a:lnTo>
                  <a:pt x="834849" y="467680"/>
                </a:lnTo>
                <a:lnTo>
                  <a:pt x="837670" y="418835"/>
                </a:lnTo>
                <a:lnTo>
                  <a:pt x="834994" y="371575"/>
                </a:lnTo>
                <a:lnTo>
                  <a:pt x="827089" y="325283"/>
                </a:lnTo>
                <a:lnTo>
                  <a:pt x="814117" y="280368"/>
                </a:lnTo>
                <a:lnTo>
                  <a:pt x="796252" y="237239"/>
                </a:lnTo>
                <a:lnTo>
                  <a:pt x="773664" y="196306"/>
                </a:lnTo>
                <a:lnTo>
                  <a:pt x="746521" y="157982"/>
                </a:lnTo>
                <a:lnTo>
                  <a:pt x="714992" y="122673"/>
                </a:lnTo>
                <a:lnTo>
                  <a:pt x="679688" y="91146"/>
                </a:lnTo>
                <a:lnTo>
                  <a:pt x="641359" y="64003"/>
                </a:lnTo>
                <a:lnTo>
                  <a:pt x="600429" y="41415"/>
                </a:lnTo>
                <a:lnTo>
                  <a:pt x="557301" y="23550"/>
                </a:lnTo>
                <a:lnTo>
                  <a:pt x="512386" y="10580"/>
                </a:lnTo>
                <a:lnTo>
                  <a:pt x="466094" y="2672"/>
                </a:lnTo>
                <a:lnTo>
                  <a:pt x="418835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67556" y="12309781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8835"/>
                </a:moveTo>
                <a:lnTo>
                  <a:pt x="2817" y="369990"/>
                </a:lnTo>
                <a:lnTo>
                  <a:pt x="11061" y="322800"/>
                </a:lnTo>
                <a:lnTo>
                  <a:pt x="24417" y="277579"/>
                </a:lnTo>
                <a:lnTo>
                  <a:pt x="42570" y="234642"/>
                </a:lnTo>
                <a:lnTo>
                  <a:pt x="65207" y="194302"/>
                </a:lnTo>
                <a:lnTo>
                  <a:pt x="92013" y="156875"/>
                </a:lnTo>
                <a:lnTo>
                  <a:pt x="122673" y="122673"/>
                </a:lnTo>
                <a:lnTo>
                  <a:pt x="156875" y="92013"/>
                </a:lnTo>
                <a:lnTo>
                  <a:pt x="194302" y="65207"/>
                </a:lnTo>
                <a:lnTo>
                  <a:pt x="234642" y="42570"/>
                </a:lnTo>
                <a:lnTo>
                  <a:pt x="277579" y="24417"/>
                </a:lnTo>
                <a:lnTo>
                  <a:pt x="322800" y="11061"/>
                </a:lnTo>
                <a:lnTo>
                  <a:pt x="369990" y="2817"/>
                </a:lnTo>
                <a:lnTo>
                  <a:pt x="418835" y="0"/>
                </a:lnTo>
                <a:lnTo>
                  <a:pt x="466095" y="2673"/>
                </a:lnTo>
                <a:lnTo>
                  <a:pt x="512387" y="10580"/>
                </a:lnTo>
                <a:lnTo>
                  <a:pt x="557303" y="23550"/>
                </a:lnTo>
                <a:lnTo>
                  <a:pt x="600432" y="41415"/>
                </a:lnTo>
                <a:lnTo>
                  <a:pt x="641363" y="64003"/>
                </a:lnTo>
                <a:lnTo>
                  <a:pt x="679688" y="91146"/>
                </a:lnTo>
                <a:lnTo>
                  <a:pt x="714996" y="122674"/>
                </a:lnTo>
                <a:lnTo>
                  <a:pt x="746523" y="157982"/>
                </a:lnTo>
                <a:lnTo>
                  <a:pt x="773666" y="196307"/>
                </a:lnTo>
                <a:lnTo>
                  <a:pt x="796255" y="237239"/>
                </a:lnTo>
                <a:lnTo>
                  <a:pt x="814119" y="280368"/>
                </a:lnTo>
                <a:lnTo>
                  <a:pt x="827090" y="325283"/>
                </a:lnTo>
                <a:lnTo>
                  <a:pt x="834997" y="371575"/>
                </a:lnTo>
                <a:lnTo>
                  <a:pt x="837670" y="418835"/>
                </a:lnTo>
                <a:lnTo>
                  <a:pt x="834853" y="467680"/>
                </a:lnTo>
                <a:lnTo>
                  <a:pt x="826609" y="514870"/>
                </a:lnTo>
                <a:lnTo>
                  <a:pt x="813253" y="560091"/>
                </a:lnTo>
                <a:lnTo>
                  <a:pt x="795100" y="603028"/>
                </a:lnTo>
                <a:lnTo>
                  <a:pt x="772463" y="643368"/>
                </a:lnTo>
                <a:lnTo>
                  <a:pt x="745657" y="680795"/>
                </a:lnTo>
                <a:lnTo>
                  <a:pt x="714996" y="714996"/>
                </a:lnTo>
                <a:lnTo>
                  <a:pt x="680795" y="745657"/>
                </a:lnTo>
                <a:lnTo>
                  <a:pt x="643368" y="772463"/>
                </a:lnTo>
                <a:lnTo>
                  <a:pt x="603028" y="795100"/>
                </a:lnTo>
                <a:lnTo>
                  <a:pt x="560091" y="813253"/>
                </a:lnTo>
                <a:lnTo>
                  <a:pt x="514870" y="826609"/>
                </a:lnTo>
                <a:lnTo>
                  <a:pt x="467680" y="834853"/>
                </a:lnTo>
                <a:lnTo>
                  <a:pt x="418835" y="837670"/>
                </a:lnTo>
                <a:lnTo>
                  <a:pt x="369990" y="834853"/>
                </a:lnTo>
                <a:lnTo>
                  <a:pt x="322800" y="826609"/>
                </a:lnTo>
                <a:lnTo>
                  <a:pt x="277579" y="813253"/>
                </a:lnTo>
                <a:lnTo>
                  <a:pt x="234642" y="795100"/>
                </a:lnTo>
                <a:lnTo>
                  <a:pt x="194302" y="772463"/>
                </a:lnTo>
                <a:lnTo>
                  <a:pt x="156875" y="745657"/>
                </a:lnTo>
                <a:lnTo>
                  <a:pt x="122673" y="714996"/>
                </a:lnTo>
                <a:lnTo>
                  <a:pt x="92013" y="680795"/>
                </a:lnTo>
                <a:lnTo>
                  <a:pt x="65207" y="643368"/>
                </a:lnTo>
                <a:lnTo>
                  <a:pt x="42570" y="603028"/>
                </a:lnTo>
                <a:lnTo>
                  <a:pt x="24417" y="560091"/>
                </a:lnTo>
                <a:lnTo>
                  <a:pt x="11061" y="514870"/>
                </a:lnTo>
                <a:lnTo>
                  <a:pt x="2817" y="467680"/>
                </a:lnTo>
                <a:lnTo>
                  <a:pt x="0" y="418835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776393" y="12479764"/>
            <a:ext cx="88582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6675">
              <a:lnSpc>
                <a:spcPct val="100000"/>
              </a:lnSpc>
              <a:spcBef>
                <a:spcPts val="95"/>
              </a:spcBef>
            </a:pPr>
            <a:r>
              <a:rPr dirty="0" sz="2750" spc="-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4554" y="13239484"/>
            <a:ext cx="2847975" cy="873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208915" marR="202565" indent="-208915">
              <a:lnSpc>
                <a:spcPct val="105700"/>
              </a:lnSpc>
              <a:spcBef>
                <a:spcPts val="40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Activities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introduce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research  process,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provide </a:t>
            </a:r>
            <a:r>
              <a:rPr dirty="0" sz="1300" spc="90">
                <a:solidFill>
                  <a:srgbClr val="595959"/>
                </a:solidFill>
                <a:latin typeface="Trebuchet MS"/>
                <a:cs typeface="Trebuchet MS"/>
              </a:rPr>
              <a:t>engagement  </a:t>
            </a:r>
            <a:r>
              <a:rPr dirty="0" sz="1300" spc="15">
                <a:solidFill>
                  <a:srgbClr val="595959"/>
                </a:solidFill>
                <a:latin typeface="Trebuchet MS"/>
                <a:cs typeface="Trebuchet MS"/>
              </a:rPr>
              <a:t>with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brain-imaging</a:t>
            </a:r>
            <a:r>
              <a:rPr dirty="0" sz="1300" spc="-12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techniques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ct val="100000"/>
              </a:lnSpc>
              <a:spcBef>
                <a:spcPts val="220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Research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development</a:t>
            </a:r>
            <a:r>
              <a:rPr dirty="0" sz="1300" spc="-6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85">
                <a:solidFill>
                  <a:srgbClr val="595959"/>
                </a:solidFill>
                <a:latin typeface="Trebuchet MS"/>
                <a:cs typeface="Trebuchet MS"/>
              </a:rPr>
              <a:t>modeled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70490" y="13239484"/>
            <a:ext cx="2543810" cy="1065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08915" indent="-208915">
              <a:lnSpc>
                <a:spcPct val="100000"/>
              </a:lnSpc>
              <a:spcBef>
                <a:spcPts val="125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Datasets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curated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to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raise</a:t>
            </a:r>
            <a:endParaRPr sz="1300">
              <a:latin typeface="Trebuchet MS"/>
              <a:cs typeface="Trebuchet MS"/>
            </a:endParaRPr>
          </a:p>
          <a:p>
            <a:pPr marL="208915">
              <a:lnSpc>
                <a:spcPct val="100000"/>
              </a:lnSpc>
              <a:spcBef>
                <a:spcPts val="90"/>
              </a:spcBef>
            </a:pP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specific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theoretical</a:t>
            </a:r>
            <a:r>
              <a:rPr dirty="0" sz="1300" spc="-19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60">
                <a:solidFill>
                  <a:srgbClr val="595959"/>
                </a:solidFill>
                <a:latin typeface="Trebuchet MS"/>
                <a:cs typeface="Trebuchet MS"/>
              </a:rPr>
              <a:t>questions</a:t>
            </a:r>
            <a:endParaRPr sz="1300">
              <a:latin typeface="Trebuchet MS"/>
              <a:cs typeface="Trebuchet MS"/>
            </a:endParaRPr>
          </a:p>
          <a:p>
            <a:pPr marL="208915" marR="210185" indent="-208915">
              <a:lnSpc>
                <a:spcPct val="105700"/>
              </a:lnSpc>
              <a:buFont typeface="Arial"/>
              <a:buChar char="●"/>
              <a:tabLst>
                <a:tab pos="209550" algn="l"/>
              </a:tabLst>
            </a:pP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Students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discover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insights  </a:t>
            </a: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further </a:t>
            </a:r>
            <a:r>
              <a:rPr dirty="0" sz="1300" spc="85">
                <a:solidFill>
                  <a:srgbClr val="595959"/>
                </a:solidFill>
                <a:latin typeface="Trebuchet MS"/>
                <a:cs typeface="Trebuchet MS"/>
              </a:rPr>
              <a:t>expounded </a:t>
            </a:r>
            <a:r>
              <a:rPr dirty="0" sz="1300" spc="-5">
                <a:solidFill>
                  <a:srgbClr val="595959"/>
                </a:solidFill>
                <a:latin typeface="Trebuchet MS"/>
                <a:cs typeface="Trebuchet MS"/>
              </a:rPr>
              <a:t>in 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lecture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443805" y="12608439"/>
            <a:ext cx="254127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125"/>
              </a:spcBef>
            </a:pPr>
            <a:r>
              <a:rPr dirty="0" sz="1300" spc="45">
                <a:solidFill>
                  <a:srgbClr val="FFFFFF"/>
                </a:solidFill>
                <a:latin typeface="Trebuchet MS"/>
                <a:cs typeface="Trebuchet MS"/>
              </a:rPr>
              <a:t>Online</a:t>
            </a:r>
            <a:r>
              <a:rPr dirty="0" sz="13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00" spc="85">
                <a:solidFill>
                  <a:srgbClr val="FFFFFF"/>
                </a:solidFill>
                <a:latin typeface="Trebuchet MS"/>
                <a:cs typeface="Trebuchet MS"/>
              </a:rPr>
              <a:t>supplements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54554" y="10289487"/>
            <a:ext cx="2863215" cy="128079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208915" marR="5080" indent="-208915">
              <a:lnSpc>
                <a:spcPct val="105700"/>
              </a:lnSpc>
              <a:spcBef>
                <a:spcPts val="40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Reduce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amount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dirty="0" sz="1300" spc="-29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lecture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during  </a:t>
            </a:r>
            <a:r>
              <a:rPr dirty="0" sz="1300" spc="70">
                <a:solidFill>
                  <a:srgbClr val="595959"/>
                </a:solidFill>
                <a:latin typeface="Trebuchet MS"/>
                <a:cs typeface="Trebuchet MS"/>
              </a:rPr>
              <a:t>discussion</a:t>
            </a:r>
            <a:r>
              <a:rPr dirty="0" sz="1300" spc="1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sections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ts val="1555"/>
              </a:lnSpc>
              <a:spcBef>
                <a:spcPts val="229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Increase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collaborative</a:t>
            </a:r>
            <a:r>
              <a:rPr dirty="0" sz="1300" spc="-11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work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ts val="1555"/>
              </a:lnSpc>
              <a:buFont typeface="Arial"/>
              <a:buChar char="●"/>
              <a:tabLst>
                <a:tab pos="209550" algn="l"/>
              </a:tabLst>
            </a:pP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Provide </a:t>
            </a:r>
            <a:r>
              <a:rPr dirty="0" sz="1300" spc="15">
                <a:solidFill>
                  <a:srgbClr val="595959"/>
                </a:solidFill>
                <a:latin typeface="Trebuchet MS"/>
                <a:cs typeface="Trebuchet MS"/>
              </a:rPr>
              <a:t>interaction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15">
                <a:solidFill>
                  <a:srgbClr val="595959"/>
                </a:solidFill>
                <a:latin typeface="Trebuchet MS"/>
                <a:cs typeface="Trebuchet MS"/>
              </a:rPr>
              <a:t>with</a:t>
            </a:r>
            <a:endParaRPr sz="1300">
              <a:latin typeface="Trebuchet MS"/>
              <a:cs typeface="Trebuchet MS"/>
            </a:endParaRPr>
          </a:p>
          <a:p>
            <a:pPr marL="208915" marR="172085">
              <a:lnSpc>
                <a:spcPct val="105700"/>
              </a:lnSpc>
            </a:pP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multimedia </a:t>
            </a:r>
            <a:r>
              <a:rPr dirty="0" sz="1300" spc="40">
                <a:solidFill>
                  <a:srgbClr val="595959"/>
                </a:solidFill>
                <a:latin typeface="Trebuchet MS"/>
                <a:cs typeface="Trebuchet MS"/>
              </a:rPr>
              <a:t>content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to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explore 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the 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process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of linguistic</a:t>
            </a:r>
            <a:r>
              <a:rPr dirty="0" sz="1300" spc="-2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inquiry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43801" y="10289487"/>
            <a:ext cx="4663440" cy="14846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208915" marR="5080" indent="-208915">
              <a:lnSpc>
                <a:spcPct val="105700"/>
              </a:lnSpc>
              <a:spcBef>
                <a:spcPts val="40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100">
                <a:solidFill>
                  <a:srgbClr val="595959"/>
                </a:solidFill>
                <a:latin typeface="Trebuchet MS"/>
                <a:cs typeface="Trebuchet MS"/>
              </a:rPr>
              <a:t>Language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activities </a:t>
            </a:r>
            <a:r>
              <a:rPr dirty="0" sz="1300" spc="5">
                <a:solidFill>
                  <a:srgbClr val="595959"/>
                </a:solidFill>
                <a:latin typeface="Trebuchet MS"/>
                <a:cs typeface="Trebuchet MS"/>
              </a:rPr>
              <a:t>for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capstone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assignment</a:t>
            </a:r>
            <a:r>
              <a:rPr dirty="0" sz="1300" spc="-15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integrated 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throughout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the</a:t>
            </a:r>
            <a:r>
              <a:rPr dirty="0" sz="1300" spc="-9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75">
                <a:solidFill>
                  <a:srgbClr val="595959"/>
                </a:solidFill>
                <a:latin typeface="Trebuchet MS"/>
                <a:cs typeface="Trebuchet MS"/>
              </a:rPr>
              <a:t>course</a:t>
            </a:r>
            <a:endParaRPr sz="1300">
              <a:latin typeface="Trebuchet MS"/>
              <a:cs typeface="Trebuchet MS"/>
            </a:endParaRPr>
          </a:p>
          <a:p>
            <a:pPr marL="208915" indent="-208915">
              <a:lnSpc>
                <a:spcPct val="100000"/>
              </a:lnSpc>
              <a:spcBef>
                <a:spcPts val="85"/>
              </a:spcBef>
              <a:buFont typeface="Arial"/>
              <a:buChar char="●"/>
              <a:tabLst>
                <a:tab pos="209550" algn="l"/>
              </a:tabLst>
            </a:pP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In-class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exercises </a:t>
            </a: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&amp;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conversations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explore</a:t>
            </a:r>
            <a:r>
              <a:rPr dirty="0" sz="1300" spc="14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diverse</a:t>
            </a:r>
            <a:endParaRPr sz="1300">
              <a:latin typeface="Trebuchet MS"/>
              <a:cs typeface="Trebuchet MS"/>
            </a:endParaRPr>
          </a:p>
          <a:p>
            <a:pPr marL="208915" marR="44450">
              <a:lnSpc>
                <a:spcPct val="105700"/>
              </a:lnSpc>
            </a:pP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grammatical </a:t>
            </a:r>
            <a:r>
              <a:rPr dirty="0" sz="1300" spc="30">
                <a:solidFill>
                  <a:srgbClr val="595959"/>
                </a:solidFill>
                <a:latin typeface="Trebuchet MS"/>
                <a:cs typeface="Trebuchet MS"/>
              </a:rPr>
              <a:t>features </a:t>
            </a:r>
            <a:r>
              <a:rPr dirty="0" sz="1300" spc="65">
                <a:solidFill>
                  <a:srgbClr val="595959"/>
                </a:solidFill>
                <a:latin typeface="Trebuchet MS"/>
                <a:cs typeface="Trebuchet MS"/>
              </a:rPr>
              <a:t>and </a:t>
            </a:r>
            <a:r>
              <a:rPr dirty="0" sz="1300">
                <a:solidFill>
                  <a:srgbClr val="595959"/>
                </a:solidFill>
                <a:latin typeface="Trebuchet MS"/>
                <a:cs typeface="Trebuchet MS"/>
              </a:rPr>
              <a:t>invite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application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dirty="0" sz="1300" spc="-28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25">
                <a:solidFill>
                  <a:srgbClr val="595959"/>
                </a:solidFill>
                <a:latin typeface="Trebuchet MS"/>
                <a:cs typeface="Trebuchet MS"/>
              </a:rPr>
              <a:t>linguistic  </a:t>
            </a:r>
            <a:r>
              <a:rPr dirty="0" sz="1300" spc="45">
                <a:solidFill>
                  <a:srgbClr val="595959"/>
                </a:solidFill>
                <a:latin typeface="Trebuchet MS"/>
                <a:cs typeface="Trebuchet MS"/>
              </a:rPr>
              <a:t>theory</a:t>
            </a:r>
            <a:endParaRPr sz="1300">
              <a:latin typeface="Trebuchet MS"/>
              <a:cs typeface="Trebuchet MS"/>
            </a:endParaRPr>
          </a:p>
          <a:p>
            <a:pPr marL="208915" marR="382905" indent="-208915">
              <a:lnSpc>
                <a:spcPct val="105700"/>
              </a:lnSpc>
              <a:buFont typeface="Arial"/>
              <a:buChar char="●"/>
              <a:tabLst>
                <a:tab pos="209550" algn="l"/>
              </a:tabLst>
            </a:pPr>
            <a:r>
              <a:rPr dirty="0" sz="1300" spc="85">
                <a:solidFill>
                  <a:srgbClr val="595959"/>
                </a:solidFill>
                <a:latin typeface="Trebuchet MS"/>
                <a:cs typeface="Trebuchet MS"/>
              </a:rPr>
              <a:t>Make processes </a:t>
            </a:r>
            <a:r>
              <a:rPr dirty="0" sz="1300" spc="10">
                <a:solidFill>
                  <a:srgbClr val="595959"/>
                </a:solidFill>
                <a:latin typeface="Trebuchet MS"/>
                <a:cs typeface="Trebuchet MS"/>
              </a:rPr>
              <a:t>explicit </a:t>
            </a:r>
            <a:r>
              <a:rPr dirty="0" sz="1300" spc="20">
                <a:solidFill>
                  <a:srgbClr val="595959"/>
                </a:solidFill>
                <a:latin typeface="Trebuchet MS"/>
                <a:cs typeface="Trebuchet MS"/>
              </a:rPr>
              <a:t>&amp;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demonstrate</a:t>
            </a:r>
            <a:r>
              <a:rPr dirty="0" sz="1300" spc="-27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35">
                <a:solidFill>
                  <a:srgbClr val="595959"/>
                </a:solidFill>
                <a:latin typeface="Trebuchet MS"/>
                <a:cs typeface="Trebuchet MS"/>
              </a:rPr>
              <a:t>skills </a:t>
            </a:r>
            <a:r>
              <a:rPr dirty="0" sz="1300" spc="85">
                <a:solidFill>
                  <a:srgbClr val="595959"/>
                </a:solidFill>
                <a:latin typeface="Trebuchet MS"/>
                <a:cs typeface="Trebuchet MS"/>
              </a:rPr>
              <a:t>using  </a:t>
            </a:r>
            <a:r>
              <a:rPr dirty="0" sz="1300" spc="50">
                <a:solidFill>
                  <a:srgbClr val="595959"/>
                </a:solidFill>
                <a:latin typeface="Trebuchet MS"/>
                <a:cs typeface="Trebuchet MS"/>
              </a:rPr>
              <a:t>diverse </a:t>
            </a:r>
            <a:r>
              <a:rPr dirty="0" sz="1300" spc="90">
                <a:solidFill>
                  <a:srgbClr val="595959"/>
                </a:solidFill>
                <a:latin typeface="Trebuchet MS"/>
                <a:cs typeface="Trebuchet MS"/>
              </a:rPr>
              <a:t>languages </a:t>
            </a:r>
            <a:r>
              <a:rPr dirty="0" sz="1300" spc="55">
                <a:solidFill>
                  <a:srgbClr val="595959"/>
                </a:solidFill>
                <a:latin typeface="Trebuchet MS"/>
                <a:cs typeface="Trebuchet MS"/>
              </a:rPr>
              <a:t>as</a:t>
            </a:r>
            <a:r>
              <a:rPr dirty="0" sz="1300" spc="-7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300" spc="80">
                <a:solidFill>
                  <a:srgbClr val="595959"/>
                </a:solidFill>
                <a:latin typeface="Trebuchet MS"/>
                <a:cs typeface="Trebuchet MS"/>
              </a:rPr>
              <a:t>examples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846435" y="13208021"/>
            <a:ext cx="1874177" cy="1006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3612150" y="13807471"/>
            <a:ext cx="5864225" cy="5308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26084" marR="962660">
              <a:lnSpc>
                <a:spcPct val="100800"/>
              </a:lnSpc>
              <a:spcBef>
                <a:spcPts val="85"/>
              </a:spcBef>
            </a:pPr>
            <a:r>
              <a:rPr dirty="0" sz="1100" spc="20">
                <a:solidFill>
                  <a:srgbClr val="595959"/>
                </a:solidFill>
                <a:latin typeface="Trebuchet MS"/>
                <a:cs typeface="Trebuchet MS"/>
              </a:rPr>
              <a:t>We</a:t>
            </a:r>
            <a:r>
              <a:rPr dirty="0" sz="1100" spc="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595959"/>
                </a:solidFill>
                <a:latin typeface="Trebuchet MS"/>
                <a:cs typeface="Trebuchet MS"/>
              </a:rPr>
              <a:t>are</a:t>
            </a:r>
            <a:r>
              <a:rPr dirty="0" sz="1100" spc="-5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595959"/>
                </a:solidFill>
                <a:latin typeface="Trebuchet MS"/>
                <a:cs typeface="Trebuchet MS"/>
              </a:rPr>
              <a:t>especially</a:t>
            </a:r>
            <a:r>
              <a:rPr dirty="0" sz="1100" spc="-5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595959"/>
                </a:solidFill>
                <a:latin typeface="Trebuchet MS"/>
                <a:cs typeface="Trebuchet MS"/>
              </a:rPr>
              <a:t>grateful</a:t>
            </a:r>
            <a:r>
              <a:rPr dirty="0" sz="1100" spc="-8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595959"/>
                </a:solidFill>
                <a:latin typeface="Trebuchet MS"/>
                <a:cs typeface="Trebuchet MS"/>
              </a:rPr>
              <a:t>to</a:t>
            </a:r>
            <a:r>
              <a:rPr dirty="0" sz="1100" spc="-5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20">
                <a:solidFill>
                  <a:srgbClr val="595959"/>
                </a:solidFill>
                <a:latin typeface="Trebuchet MS"/>
                <a:cs typeface="Trebuchet MS"/>
              </a:rPr>
              <a:t>Nathan</a:t>
            </a:r>
            <a:r>
              <a:rPr dirty="0" sz="1100" spc="-2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35">
                <a:solidFill>
                  <a:srgbClr val="595959"/>
                </a:solidFill>
                <a:latin typeface="Trebuchet MS"/>
                <a:cs typeface="Trebuchet MS"/>
              </a:rPr>
              <a:t>Schellenberg</a:t>
            </a:r>
            <a:r>
              <a:rPr dirty="0" sz="1100" spc="-1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595959"/>
                </a:solidFill>
                <a:latin typeface="Trebuchet MS"/>
                <a:cs typeface="Trebuchet MS"/>
              </a:rPr>
              <a:t>(a</a:t>
            </a:r>
            <a:r>
              <a:rPr dirty="0" sz="1100" spc="-10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595959"/>
                </a:solidFill>
                <a:latin typeface="Trebuchet MS"/>
                <a:cs typeface="Trebuchet MS"/>
              </a:rPr>
              <a:t>master’s</a:t>
            </a:r>
            <a:r>
              <a:rPr dirty="0" sz="1100" spc="-5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20">
                <a:solidFill>
                  <a:srgbClr val="595959"/>
                </a:solidFill>
                <a:latin typeface="Trebuchet MS"/>
                <a:cs typeface="Trebuchet MS"/>
              </a:rPr>
              <a:t>student  </a:t>
            </a:r>
            <a:r>
              <a:rPr dirty="0" sz="1100" spc="40">
                <a:solidFill>
                  <a:srgbClr val="595959"/>
                </a:solidFill>
                <a:latin typeface="Trebuchet MS"/>
                <a:cs typeface="Trebuchet MS"/>
              </a:rPr>
              <a:t>who </a:t>
            </a:r>
            <a:r>
              <a:rPr dirty="0" sz="1100" spc="25">
                <a:solidFill>
                  <a:srgbClr val="595959"/>
                </a:solidFill>
                <a:latin typeface="Trebuchet MS"/>
                <a:cs typeface="Trebuchet MS"/>
              </a:rPr>
              <a:t>assisted </a:t>
            </a:r>
            <a:r>
              <a:rPr dirty="0" sz="1100" spc="-10">
                <a:solidFill>
                  <a:srgbClr val="595959"/>
                </a:solidFill>
                <a:latin typeface="Trebuchet MS"/>
                <a:cs typeface="Trebuchet MS"/>
              </a:rPr>
              <a:t>with </a:t>
            </a:r>
            <a:r>
              <a:rPr dirty="0" sz="1100" spc="30">
                <a:solidFill>
                  <a:srgbClr val="595959"/>
                </a:solidFill>
                <a:latin typeface="Trebuchet MS"/>
                <a:cs typeface="Trebuchet MS"/>
              </a:rPr>
              <a:t>developing new </a:t>
            </a:r>
            <a:r>
              <a:rPr dirty="0" sz="1100" spc="5">
                <a:solidFill>
                  <a:srgbClr val="595959"/>
                </a:solidFill>
                <a:latin typeface="Trebuchet MS"/>
                <a:cs typeface="Trebuchet MS"/>
              </a:rPr>
              <a:t>content </a:t>
            </a:r>
            <a:r>
              <a:rPr dirty="0" sz="1100" spc="-15">
                <a:solidFill>
                  <a:srgbClr val="595959"/>
                </a:solidFill>
                <a:latin typeface="Trebuchet MS"/>
                <a:cs typeface="Trebuchet MS"/>
              </a:rPr>
              <a:t>for </a:t>
            </a:r>
            <a:r>
              <a:rPr dirty="0" sz="1100" spc="40">
                <a:solidFill>
                  <a:srgbClr val="595959"/>
                </a:solidFill>
                <a:latin typeface="Trebuchet MS"/>
                <a:cs typeface="Trebuchet MS"/>
              </a:rPr>
              <a:t>LING </a:t>
            </a:r>
            <a:r>
              <a:rPr dirty="0" sz="1100" spc="-35">
                <a:solidFill>
                  <a:srgbClr val="595959"/>
                </a:solidFill>
                <a:latin typeface="Trebuchet MS"/>
                <a:cs typeface="Trebuchet MS"/>
              </a:rPr>
              <a:t>106), </a:t>
            </a:r>
            <a:r>
              <a:rPr dirty="0" sz="1100" spc="25">
                <a:solidFill>
                  <a:srgbClr val="595959"/>
                </a:solidFill>
                <a:latin typeface="Trebuchet MS"/>
                <a:cs typeface="Trebuchet MS"/>
              </a:rPr>
              <a:t>and </a:t>
            </a:r>
            <a:r>
              <a:rPr dirty="0" sz="1100">
                <a:solidFill>
                  <a:srgbClr val="595959"/>
                </a:solidFill>
                <a:latin typeface="Trebuchet MS"/>
                <a:cs typeface="Trebuchet MS"/>
              </a:rPr>
              <a:t>the  </a:t>
            </a:r>
            <a:r>
              <a:rPr dirty="0" sz="1100" spc="15">
                <a:solidFill>
                  <a:srgbClr val="595959"/>
                </a:solidFill>
                <a:latin typeface="Trebuchet MS"/>
                <a:cs typeface="Trebuchet MS"/>
              </a:rPr>
              <a:t>supportive</a:t>
            </a:r>
            <a:r>
              <a:rPr dirty="0" sz="1100" spc="-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595959"/>
                </a:solidFill>
                <a:latin typeface="Trebuchet MS"/>
                <a:cs typeface="Trebuchet MS"/>
              </a:rPr>
              <a:t>faculty</a:t>
            </a:r>
            <a:r>
              <a:rPr dirty="0" sz="1100" spc="-8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595959"/>
                </a:solidFill>
                <a:latin typeface="Trebuchet MS"/>
                <a:cs typeface="Trebuchet MS"/>
              </a:rPr>
              <a:t>in</a:t>
            </a:r>
            <a:r>
              <a:rPr dirty="0" sz="1100" spc="-7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595959"/>
                </a:solidFill>
                <a:latin typeface="Trebuchet MS"/>
                <a:cs typeface="Trebuchet MS"/>
              </a:rPr>
              <a:t>the</a:t>
            </a:r>
            <a:r>
              <a:rPr dirty="0" sz="1100" spc="-5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595959"/>
                </a:solidFill>
                <a:latin typeface="Trebuchet MS"/>
                <a:cs typeface="Trebuchet MS"/>
              </a:rPr>
              <a:t>Linguistics</a:t>
            </a:r>
            <a:r>
              <a:rPr dirty="0" sz="1100" spc="-3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595959"/>
                </a:solidFill>
                <a:latin typeface="Trebuchet MS"/>
                <a:cs typeface="Trebuchet MS"/>
              </a:rPr>
              <a:t>Department.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169649" y="13215083"/>
            <a:ext cx="2379944" cy="963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224179" y="10042367"/>
            <a:ext cx="2136636" cy="213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28239" y="9496983"/>
            <a:ext cx="6521450" cy="419100"/>
          </a:xfrm>
          <a:custGeom>
            <a:avLst/>
            <a:gdLst/>
            <a:ahLst/>
            <a:cxnLst/>
            <a:rect l="l" t="t" r="r" b="b"/>
            <a:pathLst>
              <a:path w="6521450" h="419100">
                <a:moveTo>
                  <a:pt x="0" y="0"/>
                </a:moveTo>
                <a:lnTo>
                  <a:pt x="6521217" y="0"/>
                </a:lnTo>
                <a:lnTo>
                  <a:pt x="6521217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8239" y="9496984"/>
            <a:ext cx="6521450" cy="419100"/>
          </a:xfrm>
          <a:custGeom>
            <a:avLst/>
            <a:gdLst/>
            <a:ahLst/>
            <a:cxnLst/>
            <a:rect l="l" t="t" r="r" b="b"/>
            <a:pathLst>
              <a:path w="6521450" h="419100">
                <a:moveTo>
                  <a:pt x="0" y="0"/>
                </a:moveTo>
                <a:lnTo>
                  <a:pt x="6521218" y="0"/>
                </a:lnTo>
                <a:lnTo>
                  <a:pt x="6521218" y="418834"/>
                </a:lnTo>
                <a:lnTo>
                  <a:pt x="0" y="418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149462" y="9497262"/>
            <a:ext cx="185420" cy="419100"/>
          </a:xfrm>
          <a:custGeom>
            <a:avLst/>
            <a:gdLst/>
            <a:ahLst/>
            <a:cxnLst/>
            <a:rect l="l" t="t" r="r" b="b"/>
            <a:pathLst>
              <a:path w="185420" h="419100">
                <a:moveTo>
                  <a:pt x="0" y="0"/>
                </a:moveTo>
                <a:lnTo>
                  <a:pt x="0" y="418696"/>
                </a:lnTo>
                <a:lnTo>
                  <a:pt x="185369" y="209347"/>
                </a:lnTo>
                <a:lnTo>
                  <a:pt x="0" y="0"/>
                </a:lnTo>
                <a:close/>
              </a:path>
            </a:pathLst>
          </a:custGeom>
          <a:solidFill>
            <a:srgbClr val="906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149462" y="9497262"/>
            <a:ext cx="185420" cy="419100"/>
          </a:xfrm>
          <a:custGeom>
            <a:avLst/>
            <a:gdLst/>
            <a:ahLst/>
            <a:cxnLst/>
            <a:rect l="l" t="t" r="r" b="b"/>
            <a:pathLst>
              <a:path w="185420" h="419100">
                <a:moveTo>
                  <a:pt x="0" y="0"/>
                </a:moveTo>
                <a:lnTo>
                  <a:pt x="185369" y="209348"/>
                </a:lnTo>
                <a:lnTo>
                  <a:pt x="0" y="4186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068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28053" y="9585844"/>
            <a:ext cx="652145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6240">
              <a:lnSpc>
                <a:spcPct val="100000"/>
              </a:lnSpc>
              <a:spcBef>
                <a:spcPts val="125"/>
              </a:spcBef>
            </a:pPr>
            <a:r>
              <a:rPr dirty="0" sz="1300" spc="35">
                <a:solidFill>
                  <a:srgbClr val="FFFFFF"/>
                </a:solidFill>
                <a:latin typeface="Trebuchet MS"/>
                <a:cs typeface="Trebuchet MS"/>
              </a:rPr>
              <a:t>Create </a:t>
            </a:r>
            <a:r>
              <a:rPr dirty="0" sz="1300" spc="-20">
                <a:solidFill>
                  <a:srgbClr val="FFFFFF"/>
                </a:solidFill>
                <a:latin typeface="Trebuchet MS"/>
                <a:cs typeface="Trebuchet MS"/>
              </a:rPr>
              <a:t>new, </a:t>
            </a:r>
            <a:r>
              <a:rPr dirty="0" sz="1300" spc="90">
                <a:solidFill>
                  <a:srgbClr val="FFFFFF"/>
                </a:solidFill>
                <a:latin typeface="Trebuchet MS"/>
                <a:cs typeface="Trebuchet MS"/>
              </a:rPr>
              <a:t>engaging</a:t>
            </a:r>
            <a:r>
              <a:rPr dirty="0" sz="13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00" spc="40">
                <a:solidFill>
                  <a:srgbClr val="FFFFFF"/>
                </a:solidFill>
                <a:latin typeface="Trebuchet MS"/>
                <a:cs typeface="Trebuchet MS"/>
              </a:rPr>
              <a:t>content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8151" y="14672600"/>
            <a:ext cx="10765790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50" spc="5" i="1">
                <a:latin typeface="Trebuchet MS"/>
                <a:cs typeface="Trebuchet MS"/>
              </a:rPr>
              <a:t>This project was part </a:t>
            </a:r>
            <a:r>
              <a:rPr dirty="0" sz="1450" i="1">
                <a:latin typeface="Trebuchet MS"/>
                <a:cs typeface="Trebuchet MS"/>
              </a:rPr>
              <a:t>of </a:t>
            </a:r>
            <a:r>
              <a:rPr dirty="0" sz="1450" spc="5" i="1">
                <a:latin typeface="Trebuchet MS"/>
                <a:cs typeface="Trebuchet MS"/>
              </a:rPr>
              <a:t>the </a:t>
            </a:r>
            <a:r>
              <a:rPr dirty="0" sz="1450" i="1">
                <a:latin typeface="Trebuchet MS"/>
                <a:cs typeface="Trebuchet MS"/>
              </a:rPr>
              <a:t>2018-19 </a:t>
            </a:r>
            <a:r>
              <a:rPr dirty="0" sz="1450" spc="5" i="1">
                <a:latin typeface="Trebuchet MS"/>
                <a:cs typeface="Trebuchet MS"/>
              </a:rPr>
              <a:t>Curriculum Innovation Program, supported through funds provided by Bob </a:t>
            </a:r>
            <a:r>
              <a:rPr dirty="0" sz="1450" spc="10" i="1">
                <a:latin typeface="Trebuchet MS"/>
                <a:cs typeface="Trebuchet MS"/>
              </a:rPr>
              <a:t>&amp; </a:t>
            </a:r>
            <a:r>
              <a:rPr dirty="0" sz="1450" spc="5" i="1">
                <a:latin typeface="Trebuchet MS"/>
                <a:cs typeface="Trebuchet MS"/>
              </a:rPr>
              <a:t>Kathie</a:t>
            </a:r>
            <a:r>
              <a:rPr dirty="0" sz="1450" spc="105" i="1">
                <a:latin typeface="Trebuchet MS"/>
                <a:cs typeface="Trebuchet MS"/>
              </a:rPr>
              <a:t> </a:t>
            </a:r>
            <a:r>
              <a:rPr dirty="0" sz="1450" spc="-25" i="1">
                <a:latin typeface="Trebuchet MS"/>
                <a:cs typeface="Trebuchet MS"/>
              </a:rPr>
              <a:t>Taylor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8620725" y="13688248"/>
            <a:ext cx="800213" cy="799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196616" y="6135887"/>
            <a:ext cx="879454" cy="1285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164911" y="6149256"/>
            <a:ext cx="891392" cy="1296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136377" y="6183852"/>
            <a:ext cx="894173" cy="1313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896307" y="6392059"/>
            <a:ext cx="1332088" cy="866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062862" y="6132683"/>
            <a:ext cx="901043" cy="13156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7366372" y="7271080"/>
            <a:ext cx="553085" cy="2800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 indent="137795">
              <a:lnSpc>
                <a:spcPct val="111200"/>
              </a:lnSpc>
              <a:spcBef>
                <a:spcPts val="90"/>
              </a:spcBef>
            </a:pPr>
            <a:r>
              <a:rPr dirty="0" sz="750" spc="35" i="1">
                <a:solidFill>
                  <a:srgbClr val="595959"/>
                </a:solidFill>
                <a:latin typeface="Palatino Linotype"/>
                <a:cs typeface="Palatino Linotype"/>
              </a:rPr>
              <a:t>Claire  </a:t>
            </a:r>
            <a:r>
              <a:rPr dirty="0" sz="750" spc="60" i="1">
                <a:solidFill>
                  <a:srgbClr val="595959"/>
                </a:solidFill>
                <a:latin typeface="Palatino Linotype"/>
                <a:cs typeface="Palatino Linotype"/>
              </a:rPr>
              <a:t>S</a:t>
            </a:r>
            <a:r>
              <a:rPr dirty="0" sz="750" spc="50" i="1">
                <a:solidFill>
                  <a:srgbClr val="595959"/>
                </a:solidFill>
                <a:latin typeface="Palatino Linotype"/>
                <a:cs typeface="Palatino Linotype"/>
              </a:rPr>
              <a:t>c</a:t>
            </a:r>
            <a:r>
              <a:rPr dirty="0" sz="750" spc="60" i="1">
                <a:solidFill>
                  <a:srgbClr val="595959"/>
                </a:solidFill>
                <a:latin typeface="Palatino Linotype"/>
                <a:cs typeface="Palatino Linotype"/>
              </a:rPr>
              <a:t>hu</a:t>
            </a:r>
            <a:r>
              <a:rPr dirty="0" sz="750" spc="70" i="1">
                <a:solidFill>
                  <a:srgbClr val="595959"/>
                </a:solidFill>
                <a:latin typeface="Palatino Linotype"/>
                <a:cs typeface="Palatino Linotype"/>
              </a:rPr>
              <a:t>m</a:t>
            </a:r>
            <a:r>
              <a:rPr dirty="0" sz="750" spc="50" i="1">
                <a:solidFill>
                  <a:srgbClr val="595959"/>
                </a:solidFill>
                <a:latin typeface="Palatino Linotype"/>
                <a:cs typeface="Palatino Linotype"/>
              </a:rPr>
              <a:t>ac</a:t>
            </a:r>
            <a:r>
              <a:rPr dirty="0" sz="750" spc="55" i="1">
                <a:solidFill>
                  <a:srgbClr val="595959"/>
                </a:solidFill>
                <a:latin typeface="Palatino Linotype"/>
                <a:cs typeface="Palatino Linotype"/>
              </a:rPr>
              <a:t>h</a:t>
            </a:r>
            <a:r>
              <a:rPr dirty="0" sz="750" spc="50" i="1">
                <a:solidFill>
                  <a:srgbClr val="595959"/>
                </a:solidFill>
                <a:latin typeface="Palatino Linotype"/>
                <a:cs typeface="Palatino Linotype"/>
              </a:rPr>
              <a:t>e</a:t>
            </a:r>
            <a:r>
              <a:rPr dirty="0" sz="750" spc="10" i="1">
                <a:solidFill>
                  <a:srgbClr val="595959"/>
                </a:solidFill>
                <a:latin typeface="Palatino Linotype"/>
                <a:cs typeface="Palatino Linotype"/>
              </a:rPr>
              <a:t>r</a:t>
            </a:r>
            <a:endParaRPr sz="750">
              <a:latin typeface="Palatino Linotype"/>
              <a:cs typeface="Palatino Linotyp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464489" y="7271080"/>
            <a:ext cx="296545" cy="2800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 indent="18415">
              <a:lnSpc>
                <a:spcPct val="111200"/>
              </a:lnSpc>
              <a:spcBef>
                <a:spcPts val="90"/>
              </a:spcBef>
            </a:pPr>
            <a:r>
              <a:rPr dirty="0" sz="750" spc="30" i="1">
                <a:solidFill>
                  <a:srgbClr val="595959"/>
                </a:solidFill>
                <a:latin typeface="Palatino Linotype"/>
                <a:cs typeface="Palatino Linotype"/>
              </a:rPr>
              <a:t>Owen  </a:t>
            </a:r>
            <a:r>
              <a:rPr dirty="0" sz="750" spc="65" i="1">
                <a:solidFill>
                  <a:srgbClr val="595959"/>
                </a:solidFill>
                <a:latin typeface="Palatino Linotype"/>
                <a:cs typeface="Palatino Linotype"/>
              </a:rPr>
              <a:t>B</a:t>
            </a:r>
            <a:r>
              <a:rPr dirty="0" sz="750" spc="5" i="1">
                <a:solidFill>
                  <a:srgbClr val="595959"/>
                </a:solidFill>
                <a:latin typeface="Palatino Linotype"/>
                <a:cs typeface="Palatino Linotype"/>
              </a:rPr>
              <a:t>r</a:t>
            </a:r>
            <a:r>
              <a:rPr dirty="0" sz="750" spc="35" i="1">
                <a:solidFill>
                  <a:srgbClr val="595959"/>
                </a:solidFill>
                <a:latin typeface="Palatino Linotype"/>
                <a:cs typeface="Palatino Linotype"/>
              </a:rPr>
              <a:t>o</a:t>
            </a:r>
            <a:r>
              <a:rPr dirty="0" sz="750" spc="55" i="1">
                <a:solidFill>
                  <a:srgbClr val="595959"/>
                </a:solidFill>
                <a:latin typeface="Palatino Linotype"/>
                <a:cs typeface="Palatino Linotype"/>
              </a:rPr>
              <a:t>w</a:t>
            </a:r>
            <a:r>
              <a:rPr dirty="0" sz="750" spc="15" i="1">
                <a:solidFill>
                  <a:srgbClr val="595959"/>
                </a:solidFill>
                <a:latin typeface="Palatino Linotype"/>
                <a:cs typeface="Palatino Linotype"/>
              </a:rPr>
              <a:t>n</a:t>
            </a:r>
            <a:endParaRPr sz="750">
              <a:latin typeface="Palatino Linotype"/>
              <a:cs typeface="Palatino Linotyp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433575" y="7271080"/>
            <a:ext cx="311150" cy="2800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 indent="18415">
              <a:lnSpc>
                <a:spcPct val="111200"/>
              </a:lnSpc>
              <a:spcBef>
                <a:spcPts val="90"/>
              </a:spcBef>
            </a:pPr>
            <a:r>
              <a:rPr dirty="0" sz="750" spc="20" i="1">
                <a:solidFill>
                  <a:srgbClr val="595959"/>
                </a:solidFill>
                <a:latin typeface="Palatino Linotype"/>
                <a:cs typeface="Palatino Linotype"/>
              </a:rPr>
              <a:t>Avery  </a:t>
            </a:r>
            <a:r>
              <a:rPr dirty="0" sz="750" spc="-20" i="1">
                <a:solidFill>
                  <a:srgbClr val="595959"/>
                </a:solidFill>
                <a:latin typeface="Palatino Linotype"/>
                <a:cs typeface="Palatino Linotype"/>
              </a:rPr>
              <a:t>M</a:t>
            </a:r>
            <a:r>
              <a:rPr dirty="0" sz="750" spc="50" i="1">
                <a:solidFill>
                  <a:srgbClr val="595959"/>
                </a:solidFill>
                <a:latin typeface="Palatino Linotype"/>
                <a:cs typeface="Palatino Linotype"/>
              </a:rPr>
              <a:t>ojica</a:t>
            </a:r>
            <a:endParaRPr sz="750">
              <a:latin typeface="Palatino Linotype"/>
              <a:cs typeface="Palatino Linotyp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257308" y="7271080"/>
            <a:ext cx="579120" cy="2800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9390" marR="5080" indent="-200025">
              <a:lnSpc>
                <a:spcPct val="111200"/>
              </a:lnSpc>
              <a:spcBef>
                <a:spcPts val="90"/>
              </a:spcBef>
            </a:pPr>
            <a:r>
              <a:rPr dirty="0" sz="750" spc="20" i="1">
                <a:solidFill>
                  <a:srgbClr val="595959"/>
                </a:solidFill>
                <a:latin typeface="Palatino Linotype"/>
                <a:cs typeface="Palatino Linotype"/>
              </a:rPr>
              <a:t>H</a:t>
            </a:r>
            <a:r>
              <a:rPr dirty="0" sz="750" spc="45" i="1">
                <a:solidFill>
                  <a:srgbClr val="595959"/>
                </a:solidFill>
                <a:latin typeface="Palatino Linotype"/>
                <a:cs typeface="Palatino Linotype"/>
              </a:rPr>
              <a:t>yun</a:t>
            </a:r>
            <a:r>
              <a:rPr dirty="0" sz="750" spc="35" i="1">
                <a:solidFill>
                  <a:srgbClr val="595959"/>
                </a:solidFill>
                <a:latin typeface="Palatino Linotype"/>
                <a:cs typeface="Palatino Linotype"/>
              </a:rPr>
              <a:t>k</a:t>
            </a:r>
            <a:r>
              <a:rPr dirty="0" sz="750" spc="40" i="1">
                <a:solidFill>
                  <a:srgbClr val="595959"/>
                </a:solidFill>
                <a:latin typeface="Palatino Linotype"/>
                <a:cs typeface="Palatino Linotype"/>
              </a:rPr>
              <a:t>y</a:t>
            </a:r>
            <a:r>
              <a:rPr dirty="0" sz="750" spc="35" i="1">
                <a:solidFill>
                  <a:srgbClr val="595959"/>
                </a:solidFill>
                <a:latin typeface="Palatino Linotype"/>
                <a:cs typeface="Palatino Linotype"/>
              </a:rPr>
              <a:t>o</a:t>
            </a:r>
            <a:r>
              <a:rPr dirty="0" sz="750" spc="45" i="1">
                <a:solidFill>
                  <a:srgbClr val="595959"/>
                </a:solidFill>
                <a:latin typeface="Palatino Linotype"/>
                <a:cs typeface="Palatino Linotype"/>
              </a:rPr>
              <a:t>un</a:t>
            </a:r>
            <a:r>
              <a:rPr dirty="0" sz="750" spc="5" i="1">
                <a:solidFill>
                  <a:srgbClr val="595959"/>
                </a:solidFill>
                <a:latin typeface="Palatino Linotype"/>
                <a:cs typeface="Palatino Linotype"/>
              </a:rPr>
              <a:t>g  </a:t>
            </a:r>
            <a:r>
              <a:rPr dirty="0" sz="750" spc="35" i="1">
                <a:solidFill>
                  <a:srgbClr val="595959"/>
                </a:solidFill>
                <a:latin typeface="Palatino Linotype"/>
                <a:cs typeface="Palatino Linotype"/>
              </a:rPr>
              <a:t>Eoh</a:t>
            </a:r>
            <a:endParaRPr sz="750">
              <a:latin typeface="Palatino Linotype"/>
              <a:cs typeface="Palatino Linotyp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313564" y="7257119"/>
            <a:ext cx="439420" cy="282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 indent="90170">
              <a:lnSpc>
                <a:spcPct val="112400"/>
              </a:lnSpc>
              <a:spcBef>
                <a:spcPts val="95"/>
              </a:spcBef>
            </a:pPr>
            <a:r>
              <a:rPr dirty="0" sz="750" spc="30" i="1">
                <a:solidFill>
                  <a:srgbClr val="595959"/>
                </a:solidFill>
                <a:latin typeface="Palatino Linotype"/>
                <a:cs typeface="Palatino Linotype"/>
              </a:rPr>
              <a:t>Haley  </a:t>
            </a:r>
            <a:r>
              <a:rPr dirty="0" sz="750" spc="55" i="1">
                <a:solidFill>
                  <a:srgbClr val="595959"/>
                </a:solidFill>
                <a:latin typeface="Palatino Linotype"/>
                <a:cs typeface="Palatino Linotype"/>
              </a:rPr>
              <a:t>S</a:t>
            </a:r>
            <a:r>
              <a:rPr dirty="0" sz="750" spc="45" i="1">
                <a:solidFill>
                  <a:srgbClr val="595959"/>
                </a:solidFill>
                <a:latin typeface="Palatino Linotype"/>
                <a:cs typeface="Palatino Linotype"/>
              </a:rPr>
              <a:t>c</a:t>
            </a:r>
            <a:r>
              <a:rPr dirty="0" sz="750" spc="50" i="1">
                <a:solidFill>
                  <a:srgbClr val="595959"/>
                </a:solidFill>
                <a:latin typeface="Palatino Linotype"/>
                <a:cs typeface="Palatino Linotype"/>
              </a:rPr>
              <a:t>h</a:t>
            </a:r>
            <a:r>
              <a:rPr dirty="0" sz="750" spc="40" i="1">
                <a:solidFill>
                  <a:srgbClr val="595959"/>
                </a:solidFill>
                <a:latin typeface="Palatino Linotype"/>
                <a:cs typeface="Palatino Linotype"/>
              </a:rPr>
              <a:t>i</a:t>
            </a:r>
            <a:r>
              <a:rPr dirty="0" sz="750" spc="50" i="1">
                <a:solidFill>
                  <a:srgbClr val="595959"/>
                </a:solidFill>
                <a:latin typeface="Palatino Linotype"/>
                <a:cs typeface="Palatino Linotype"/>
              </a:rPr>
              <a:t>pp</a:t>
            </a:r>
            <a:r>
              <a:rPr dirty="0" sz="750" spc="45" i="1">
                <a:solidFill>
                  <a:srgbClr val="595959"/>
                </a:solidFill>
                <a:latin typeface="Palatino Linotype"/>
                <a:cs typeface="Palatino Linotype"/>
              </a:rPr>
              <a:t>er</a:t>
            </a:r>
            <a:r>
              <a:rPr dirty="0" sz="750" spc="10" i="1">
                <a:solidFill>
                  <a:srgbClr val="595959"/>
                </a:solidFill>
                <a:latin typeface="Palatino Linotype"/>
                <a:cs typeface="Palatino Linotype"/>
              </a:rPr>
              <a:t>s</a:t>
            </a:r>
            <a:endParaRPr sz="750">
              <a:latin typeface="Palatino Linotype"/>
              <a:cs typeface="Palatino Linotype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057457" y="6392053"/>
            <a:ext cx="868869" cy="10553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2372805" y="7271080"/>
            <a:ext cx="219710" cy="2800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 indent="3810">
              <a:lnSpc>
                <a:spcPct val="111200"/>
              </a:lnSpc>
              <a:spcBef>
                <a:spcPts val="90"/>
              </a:spcBef>
            </a:pPr>
            <a:r>
              <a:rPr dirty="0" sz="750" spc="35" i="1">
                <a:solidFill>
                  <a:srgbClr val="595959"/>
                </a:solidFill>
                <a:latin typeface="Palatino Linotype"/>
                <a:cs typeface="Palatino Linotype"/>
              </a:rPr>
              <a:t>X</a:t>
            </a:r>
            <a:r>
              <a:rPr dirty="0" sz="750" spc="60" i="1">
                <a:solidFill>
                  <a:srgbClr val="595959"/>
                </a:solidFill>
                <a:latin typeface="Palatino Linotype"/>
                <a:cs typeface="Palatino Linotype"/>
              </a:rPr>
              <a:t>ia</a:t>
            </a:r>
            <a:r>
              <a:rPr dirty="0" sz="750" spc="5" i="1">
                <a:solidFill>
                  <a:srgbClr val="595959"/>
                </a:solidFill>
                <a:latin typeface="Palatino Linotype"/>
                <a:cs typeface="Palatino Linotype"/>
              </a:rPr>
              <a:t>o  </a:t>
            </a:r>
            <a:r>
              <a:rPr dirty="0" sz="750" spc="-125" i="1">
                <a:solidFill>
                  <a:srgbClr val="595959"/>
                </a:solidFill>
                <a:latin typeface="Palatino Linotype"/>
                <a:cs typeface="Palatino Linotype"/>
              </a:rPr>
              <a:t>Y</a:t>
            </a:r>
            <a:r>
              <a:rPr dirty="0" sz="750" spc="40" i="1">
                <a:solidFill>
                  <a:srgbClr val="595959"/>
                </a:solidFill>
                <a:latin typeface="Palatino Linotype"/>
                <a:cs typeface="Palatino Linotype"/>
              </a:rPr>
              <a:t>a</a:t>
            </a:r>
            <a:r>
              <a:rPr dirty="0" sz="750" spc="50" i="1">
                <a:solidFill>
                  <a:srgbClr val="595959"/>
                </a:solidFill>
                <a:latin typeface="Palatino Linotype"/>
                <a:cs typeface="Palatino Linotype"/>
              </a:rPr>
              <a:t>n</a:t>
            </a:r>
            <a:r>
              <a:rPr dirty="0" sz="750" spc="10" i="1">
                <a:solidFill>
                  <a:srgbClr val="595959"/>
                </a:solidFill>
                <a:latin typeface="Palatino Linotype"/>
                <a:cs typeface="Palatino Linotype"/>
              </a:rPr>
              <a:t>g</a:t>
            </a:r>
            <a:endParaRPr sz="750">
              <a:latin typeface="Palatino Linotype"/>
              <a:cs typeface="Palatino Linotype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614489" y="8168588"/>
            <a:ext cx="5864225" cy="603250"/>
          </a:xfrm>
          <a:prstGeom prst="rect">
            <a:avLst/>
          </a:prstGeom>
          <a:solidFill>
            <a:srgbClr val="6ED3CE"/>
          </a:solidFill>
        </p:spPr>
        <p:txBody>
          <a:bodyPr wrap="square" lIns="0" tIns="15494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220"/>
              </a:spcBef>
            </a:pPr>
            <a:r>
              <a:rPr dirty="0" sz="2750" spc="60" i="1">
                <a:solidFill>
                  <a:srgbClr val="FFFFFF"/>
                </a:solidFill>
                <a:latin typeface="Palatino Linotype"/>
                <a:cs typeface="Palatino Linotype"/>
              </a:rPr>
              <a:t>Reflections</a:t>
            </a:r>
            <a:endParaRPr sz="27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2019-09-03T15:32:14Z</dcterms:created>
  <dcterms:modified xsi:type="dcterms:W3CDTF">2019-09-03T15:32:14Z</dcterms:modified>
</cp:coreProperties>
</file>